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47" r:id="rId2"/>
    <p:sldMasterId id="2147483788" r:id="rId3"/>
  </p:sldMasterIdLst>
  <p:notesMasterIdLst>
    <p:notesMasterId r:id="rId31"/>
  </p:notesMasterIdLst>
  <p:handoutMasterIdLst>
    <p:handoutMasterId r:id="rId32"/>
  </p:handoutMasterIdLst>
  <p:sldIdLst>
    <p:sldId id="627" r:id="rId4"/>
    <p:sldId id="324" r:id="rId5"/>
    <p:sldId id="633" r:id="rId6"/>
    <p:sldId id="634" r:id="rId7"/>
    <p:sldId id="612" r:id="rId8"/>
    <p:sldId id="613" r:id="rId9"/>
    <p:sldId id="639" r:id="rId10"/>
    <p:sldId id="640" r:id="rId11"/>
    <p:sldId id="643" r:id="rId12"/>
    <p:sldId id="642" r:id="rId13"/>
    <p:sldId id="623" r:id="rId14"/>
    <p:sldId id="641" r:id="rId15"/>
    <p:sldId id="644" r:id="rId16"/>
    <p:sldId id="637" r:id="rId17"/>
    <p:sldId id="632" r:id="rId18"/>
    <p:sldId id="603" r:id="rId19"/>
    <p:sldId id="604" r:id="rId20"/>
    <p:sldId id="625" r:id="rId21"/>
    <p:sldId id="607" r:id="rId22"/>
    <p:sldId id="626" r:id="rId23"/>
    <p:sldId id="608" r:id="rId24"/>
    <p:sldId id="609" r:id="rId25"/>
    <p:sldId id="610" r:id="rId26"/>
    <p:sldId id="617" r:id="rId27"/>
    <p:sldId id="618" r:id="rId28"/>
    <p:sldId id="630" r:id="rId29"/>
    <p:sldId id="614" r:id="rId30"/>
  </p:sldIdLst>
  <p:sldSz cx="18288000" cy="11430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60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345"/>
    <a:srgbClr val="64D4EA"/>
    <a:srgbClr val="4CCCE6"/>
    <a:srgbClr val="6CD5EA"/>
    <a:srgbClr val="2BC3E1"/>
    <a:srgbClr val="57CFE7"/>
    <a:srgbClr val="AAC42C"/>
    <a:srgbClr val="F26B6C"/>
    <a:srgbClr val="A156F4"/>
    <a:srgbClr val="C0C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80631" autoAdjust="0"/>
  </p:normalViewPr>
  <p:slideViewPr>
    <p:cSldViewPr>
      <p:cViewPr>
        <p:scale>
          <a:sx n="39" d="100"/>
          <a:sy n="39" d="100"/>
        </p:scale>
        <p:origin x="-2580" y="-1050"/>
      </p:cViewPr>
      <p:guideLst>
        <p:guide orient="horz" pos="360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1124"/>
    </p:cViewPr>
  </p:sorterViewPr>
  <p:notesViewPr>
    <p:cSldViewPr>
      <p:cViewPr varScale="1">
        <p:scale>
          <a:sx n="94" d="100"/>
          <a:sy n="94" d="100"/>
        </p:scale>
        <p:origin x="255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3A359-1013-4A5C-8C16-829760308368}" type="datetimeFigureOut">
              <a:rPr lang="uk-UA" smtClean="0"/>
              <a:t>05.10.2017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0E9EB-2AFE-42AC-87A4-20018F99CA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4213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05.10.2017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9104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endParaRPr lang="en" sz="1200" b="1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3189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5641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5641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endParaRPr lang="en" sz="1200" b="1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551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952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endParaRPr lang="en" sz="1200" b="1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endParaRPr lang="en" sz="1200" b="1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endParaRPr lang="en" sz="1200" b="0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1200" b="1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endParaRPr lang="en" sz="1200" b="1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endParaRPr lang="en" sz="1200" b="1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1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762000"/>
            <a:ext cx="0" cy="103327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10090453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63490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10080762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8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76300" y="10090453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63490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10080762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3508248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04850" y="762000"/>
            <a:ext cx="0" cy="103327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048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67449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1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762000"/>
            <a:ext cx="0" cy="103327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10090453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63490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10080762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25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762000"/>
            <a:ext cx="0" cy="103327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10090453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63490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10080762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09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762000"/>
            <a:ext cx="0" cy="103327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10090453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63490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7150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762000"/>
            <a:ext cx="0" cy="103327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10090453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63490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10080762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762000"/>
            <a:ext cx="0" cy="103327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10090453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63490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10080762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0" y="2667000"/>
            <a:ext cx="18288000" cy="60960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715000"/>
            <a:ext cx="18288000" cy="57150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762000"/>
            <a:ext cx="0" cy="103327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10090453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your </a:t>
            </a:r>
            <a:r>
              <a:rPr lang="en-US" sz="2800" b="1" smtClean="0">
                <a:solidFill>
                  <a:schemeClr val="bg1"/>
                </a:solidFill>
              </a:rPr>
              <a:t>logo</a:t>
            </a:r>
            <a:endParaRPr lang="uk-UA" sz="2000" b="1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10207761"/>
            <a:ext cx="0" cy="740664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63490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10080762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1430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772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1430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1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3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6" r:id="rId2"/>
    <p:sldLayoutId id="2147483663" r:id="rId3"/>
    <p:sldLayoutId id="2147483693" r:id="rId4"/>
    <p:sldLayoutId id="2147483680" r:id="rId5"/>
    <p:sldLayoutId id="2147483697" r:id="rId6"/>
    <p:sldLayoutId id="2147483698" r:id="rId7"/>
    <p:sldLayoutId id="2147483815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8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817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93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ertify.ideas.aha.io/idea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exels-photo-2053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" y="-1"/>
            <a:ext cx="18285691" cy="12185699"/>
          </a:xfrm>
          <a:prstGeom prst="rect">
            <a:avLst/>
          </a:prstGeom>
        </p:spPr>
      </p:pic>
      <p:pic>
        <p:nvPicPr>
          <p:cNvPr id="3" name="Picture 2" descr="sba_logo-71184dd072683081eab26174ea34e79e0df016b2d30ab9b5583cbbc481b7fb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0" y="10632468"/>
            <a:ext cx="1828800" cy="7982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8077200"/>
            <a:ext cx="17797563" cy="23622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Overview of the 8(a) Program in </a:t>
            </a:r>
            <a:r>
              <a:rPr lang="en-US" sz="3600" dirty="0" err="1" smtClean="0"/>
              <a:t>Certify.SBA.gov</a:t>
            </a:r>
            <a:r>
              <a:rPr lang="en-US" sz="3600" dirty="0" smtClean="0"/>
              <a:t> for Firms</a:t>
            </a:r>
          </a:p>
          <a:p>
            <a:pPr algn="ctr"/>
            <a:r>
              <a:rPr lang="en-US" sz="3600" dirty="0" smtClean="0"/>
              <a:t>Fall 2017</a:t>
            </a:r>
            <a:endParaRPr lang="en-US" sz="3600" dirty="0"/>
          </a:p>
        </p:txBody>
      </p:sp>
      <p:sp>
        <p:nvSpPr>
          <p:cNvPr id="14" name="Oval 13"/>
          <p:cNvSpPr/>
          <p:nvPr/>
        </p:nvSpPr>
        <p:spPr>
          <a:xfrm>
            <a:off x="8763000" y="6934200"/>
            <a:ext cx="457200" cy="457200"/>
          </a:xfrm>
          <a:prstGeom prst="ellipse">
            <a:avLst/>
          </a:prstGeom>
          <a:solidFill>
            <a:srgbClr val="BBB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shot 2017-10-03 12.15.3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971800"/>
            <a:ext cx="6553200" cy="36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496300" cy="1350370"/>
          </a:xfrm>
        </p:spPr>
        <p:txBody>
          <a:bodyPr/>
          <a:lstStyle/>
          <a:p>
            <a:r>
              <a:rPr lang="en-US" dirty="0" smtClean="0"/>
              <a:t>Messaging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Replaces Email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10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10800000">
            <a:off x="16840200" y="1676400"/>
            <a:ext cx="685800" cy="685800"/>
            <a:chOff x="6318250" y="5727977"/>
            <a:chExt cx="685800" cy="6858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318250" y="5727977"/>
              <a:ext cx="0" cy="68580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18250" y="5727977"/>
              <a:ext cx="685800" cy="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hape 889"/>
          <p:cNvGrpSpPr/>
          <p:nvPr/>
        </p:nvGrpSpPr>
        <p:grpSpPr>
          <a:xfrm>
            <a:off x="9172281" y="3470910"/>
            <a:ext cx="8643662" cy="2574362"/>
            <a:chOff x="580350" y="1270850"/>
            <a:chExt cx="1911300" cy="2991900"/>
          </a:xfrm>
        </p:grpSpPr>
        <p:sp>
          <p:nvSpPr>
            <p:cNvPr id="15" name="Shape 890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Shape 891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Shape 896" descr="iphone-glow.png"/>
          <p:cNvPicPr preferRelativeResize="0"/>
          <p:nvPr/>
        </p:nvPicPr>
        <p:blipFill rotWithShape="1">
          <a:blip r:embed="rId4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883" descr="ima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400" y="2057400"/>
            <a:ext cx="12573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/>
          <p:cNvSpPr/>
          <p:nvPr/>
        </p:nvSpPr>
        <p:spPr>
          <a:xfrm>
            <a:off x="9220200" y="8763000"/>
            <a:ext cx="609600" cy="609600"/>
          </a:xfrm>
          <a:prstGeom prst="ellipse">
            <a:avLst/>
          </a:prstGeom>
          <a:solidFill>
            <a:srgbClr val="BBB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Screenshot 2017-10-03 08.55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87" y="2590800"/>
            <a:ext cx="104616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752600"/>
            <a:ext cx="11616378" cy="9525000"/>
          </a:xfrm>
          <a:prstGeom prst="rect">
            <a:avLst/>
          </a:prstGeom>
        </p:spPr>
      </p:pic>
      <p:pic>
        <p:nvPicPr>
          <p:cNvPr id="20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00" y="533400"/>
            <a:ext cx="5338373" cy="8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shot 2017-10-03 08.52.4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6"/>
          <a:stretch/>
        </p:blipFill>
        <p:spPr>
          <a:xfrm>
            <a:off x="7772400" y="2286000"/>
            <a:ext cx="8876740" cy="5791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" y="2291080"/>
            <a:ext cx="6324599" cy="6776719"/>
            <a:chOff x="-6957391" y="-1587500"/>
            <a:chExt cx="6400800" cy="11430000"/>
          </a:xfrm>
        </p:grpSpPr>
        <p:sp>
          <p:nvSpPr>
            <p:cNvPr id="21" name="Rectangle 20"/>
            <p:cNvSpPr/>
            <p:nvPr/>
          </p:nvSpPr>
          <p:spPr>
            <a:xfrm>
              <a:off x="-6957391" y="-1587500"/>
              <a:ext cx="6400800" cy="11430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539948" y="-53789"/>
              <a:ext cx="5565914" cy="929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 smtClean="0">
                <a:solidFill>
                  <a:schemeClr val="bg1"/>
                </a:solidFill>
              </a:endParaRP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r>
                <a:rPr lang="en-US" sz="3200" b="1" dirty="0" smtClean="0">
                  <a:solidFill>
                    <a:schemeClr val="bg1"/>
                  </a:solidFill>
                </a:rPr>
                <a:t>Firms can now </a:t>
              </a:r>
              <a:r>
                <a:rPr lang="en-US" sz="3200" b="1" dirty="0">
                  <a:solidFill>
                    <a:schemeClr val="accent1"/>
                  </a:solidFill>
                </a:rPr>
                <a:t>share access </a:t>
              </a:r>
              <a:r>
                <a:rPr lang="en-US" sz="3200" b="1" dirty="0">
                  <a:solidFill>
                    <a:schemeClr val="bg1"/>
                  </a:solidFill>
                </a:rPr>
                <a:t>with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all contributors.</a:t>
              </a: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r>
                <a:rPr lang="en-US" sz="3200" b="1" dirty="0" smtClean="0">
                  <a:solidFill>
                    <a:schemeClr val="bg1"/>
                  </a:solidFill>
                </a:rPr>
                <a:t>The applicant will receive notifications regarding which sections, including other contributors, are still outstanding.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3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496300" cy="1350370"/>
          </a:xfrm>
        </p:spPr>
        <p:txBody>
          <a:bodyPr/>
          <a:lstStyle/>
          <a:p>
            <a:r>
              <a:rPr lang="en-US" dirty="0" smtClean="0"/>
              <a:t>Firm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Dashboard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12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10800000">
            <a:off x="16840200" y="1676400"/>
            <a:ext cx="685800" cy="685800"/>
            <a:chOff x="6318250" y="5727977"/>
            <a:chExt cx="685800" cy="6858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318250" y="5727977"/>
              <a:ext cx="0" cy="68580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18250" y="5727977"/>
              <a:ext cx="685800" cy="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hape 889"/>
          <p:cNvGrpSpPr/>
          <p:nvPr/>
        </p:nvGrpSpPr>
        <p:grpSpPr>
          <a:xfrm>
            <a:off x="9172281" y="3470910"/>
            <a:ext cx="8643662" cy="2574362"/>
            <a:chOff x="580350" y="1270850"/>
            <a:chExt cx="1911300" cy="2991900"/>
          </a:xfrm>
        </p:grpSpPr>
        <p:sp>
          <p:nvSpPr>
            <p:cNvPr id="15" name="Shape 890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Shape 891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Shape 896" descr="iphone-glow.png"/>
          <p:cNvPicPr preferRelativeResize="0"/>
          <p:nvPr/>
        </p:nvPicPr>
        <p:blipFill rotWithShape="1">
          <a:blip r:embed="rId4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9525000" y="2819400"/>
            <a:ext cx="8763000" cy="5943600"/>
            <a:chOff x="0" y="-571500"/>
            <a:chExt cx="6400800" cy="11430000"/>
          </a:xfrm>
        </p:grpSpPr>
        <p:sp>
          <p:nvSpPr>
            <p:cNvPr id="23" name="Rectangle 22"/>
            <p:cNvSpPr/>
            <p:nvPr/>
          </p:nvSpPr>
          <p:spPr>
            <a:xfrm>
              <a:off x="0" y="-571500"/>
              <a:ext cx="6400800" cy="11430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6977" y="307731"/>
              <a:ext cx="5565914" cy="7753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 smtClean="0">
                <a:solidFill>
                  <a:schemeClr val="bg1"/>
                </a:solidFill>
              </a:endParaRP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r>
                <a:rPr lang="en-US" sz="3200" b="1" dirty="0" smtClean="0">
                  <a:solidFill>
                    <a:schemeClr val="bg1"/>
                  </a:solidFill>
                </a:rPr>
                <a:t>Firm’s Dashboard of all Certifications:</a:t>
              </a: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>
                  <a:solidFill>
                    <a:schemeClr val="bg1"/>
                  </a:solidFill>
                </a:rPr>
                <a:t>The status of program applications and renewal deadlines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 smtClean="0">
                  <a:solidFill>
                    <a:schemeClr val="bg1"/>
                  </a:solidFill>
                </a:rPr>
                <a:t>View all firm’s SBA certifications, not just 8(a).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Shape 883" descr="ima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94" y="2819400"/>
            <a:ext cx="8840793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919"/>
          <p:cNvPicPr preferRelativeResize="0"/>
          <p:nvPr/>
        </p:nvPicPr>
        <p:blipFill rotWithShape="1">
          <a:blip r:embed="rId6">
            <a:alphaModFix/>
          </a:blip>
          <a:srcRect t="36578" b="11894"/>
          <a:stretch/>
        </p:blipFill>
        <p:spPr>
          <a:xfrm>
            <a:off x="685800" y="3200400"/>
            <a:ext cx="7315200" cy="3962400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Oval 17"/>
          <p:cNvSpPr/>
          <p:nvPr/>
        </p:nvSpPr>
        <p:spPr>
          <a:xfrm>
            <a:off x="4114800" y="7467600"/>
            <a:ext cx="609600" cy="609600"/>
          </a:xfrm>
          <a:prstGeom prst="ellipse">
            <a:avLst/>
          </a:prstGeom>
          <a:solidFill>
            <a:srgbClr val="BBB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3352800"/>
            <a:ext cx="1264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 smtClean="0">
              <a:solidFill>
                <a:schemeClr val="accent1"/>
              </a:solidFill>
              <a:ea typeface="Roboto Condensed" panose="02000000000000000000" pitchFamily="2" charset="0"/>
              <a:cs typeface="Lato Semibold" panose="020F0502020204030203" pitchFamily="34" charset="0"/>
            </a:endParaRPr>
          </a:p>
          <a:p>
            <a:pPr algn="ctr"/>
            <a:r>
              <a:rPr lang="en-US" sz="6600" b="1" dirty="0" smtClean="0">
                <a:solidFill>
                  <a:schemeClr val="accent1"/>
                </a:solidFill>
                <a:ea typeface="Roboto Condensed" panose="02000000000000000000" pitchFamily="2" charset="0"/>
                <a:cs typeface="Lato Semibold" panose="020F0502020204030203" pitchFamily="34" charset="0"/>
              </a:rPr>
              <a:t>Firms learn about GCBD programs and apply online. </a:t>
            </a:r>
            <a:endParaRPr lang="ru-RU" sz="6600" b="1" dirty="0">
              <a:solidFill>
                <a:schemeClr val="accent1"/>
              </a:solidFill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38400" y="41148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4020800" y="56388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77000" y="8534400"/>
            <a:ext cx="5486400" cy="12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8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496300" cy="1350370"/>
          </a:xfrm>
        </p:spPr>
        <p:txBody>
          <a:bodyPr/>
          <a:lstStyle/>
          <a:p>
            <a:r>
              <a:rPr lang="en-US" dirty="0" smtClean="0"/>
              <a:t>Am I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Eligible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14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10800000">
            <a:off x="16840200" y="1676400"/>
            <a:ext cx="685800" cy="685800"/>
            <a:chOff x="6318250" y="5727977"/>
            <a:chExt cx="685800" cy="6858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318250" y="5727977"/>
              <a:ext cx="0" cy="68580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18250" y="5727977"/>
              <a:ext cx="685800" cy="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hape 889"/>
          <p:cNvGrpSpPr/>
          <p:nvPr/>
        </p:nvGrpSpPr>
        <p:grpSpPr>
          <a:xfrm>
            <a:off x="9172281" y="3470910"/>
            <a:ext cx="8643662" cy="2574362"/>
            <a:chOff x="580350" y="1270850"/>
            <a:chExt cx="1911300" cy="2991900"/>
          </a:xfrm>
        </p:grpSpPr>
        <p:sp>
          <p:nvSpPr>
            <p:cNvPr id="15" name="Shape 890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Shape 891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Shape 896" descr="iphone-glow.png"/>
          <p:cNvPicPr preferRelativeResize="0"/>
          <p:nvPr/>
        </p:nvPicPr>
        <p:blipFill rotWithShape="1">
          <a:blip r:embed="rId4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9525000" y="2819400"/>
            <a:ext cx="8763000" cy="5943600"/>
            <a:chOff x="0" y="-571500"/>
            <a:chExt cx="6400800" cy="11430000"/>
          </a:xfrm>
        </p:grpSpPr>
        <p:sp>
          <p:nvSpPr>
            <p:cNvPr id="23" name="Rectangle 22"/>
            <p:cNvSpPr/>
            <p:nvPr/>
          </p:nvSpPr>
          <p:spPr>
            <a:xfrm>
              <a:off x="0" y="-571500"/>
              <a:ext cx="6400800" cy="11430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2000" y="2400300"/>
              <a:ext cx="4864100" cy="6569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chemeClr val="bg1"/>
                  </a:solidFill>
                </a:rPr>
                <a:t>“As a small business owner, I want an easy way to determine 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which Small Business Programs I </a:t>
              </a:r>
              <a:r>
                <a:rPr lang="en-US" sz="3600" b="1" dirty="0">
                  <a:solidFill>
                    <a:schemeClr val="bg1"/>
                  </a:solidFill>
                </a:rPr>
                <a:t>may 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be eligible for, so that I can focus my time appropriately.”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Shape 883" descr="ima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94" y="2819400"/>
            <a:ext cx="8840793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shot 2017-10-02 19.34.5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00400"/>
            <a:ext cx="7239000" cy="3886199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4114800" y="7467600"/>
            <a:ext cx="609600" cy="609600"/>
          </a:xfrm>
          <a:prstGeom prst="ellipse">
            <a:avLst/>
          </a:prstGeom>
          <a:solidFill>
            <a:srgbClr val="BBB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496300" cy="135037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8(a) Application Process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Mid-November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15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10800000">
            <a:off x="16840200" y="1676400"/>
            <a:ext cx="685800" cy="685800"/>
            <a:chOff x="6318250" y="5727977"/>
            <a:chExt cx="685800" cy="6858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318250" y="5727977"/>
              <a:ext cx="0" cy="68580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18250" y="5727977"/>
              <a:ext cx="685800" cy="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hape 889"/>
          <p:cNvGrpSpPr/>
          <p:nvPr/>
        </p:nvGrpSpPr>
        <p:grpSpPr>
          <a:xfrm>
            <a:off x="9172281" y="3470910"/>
            <a:ext cx="8643662" cy="2574362"/>
            <a:chOff x="580350" y="1270850"/>
            <a:chExt cx="1911300" cy="2991900"/>
          </a:xfrm>
        </p:grpSpPr>
        <p:sp>
          <p:nvSpPr>
            <p:cNvPr id="15" name="Shape 890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Shape 891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Shape 896" descr="iphone-glow.png"/>
          <p:cNvPicPr preferRelativeResize="0"/>
          <p:nvPr/>
        </p:nvPicPr>
        <p:blipFill rotWithShape="1">
          <a:blip r:embed="rId4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228600" y="2743200"/>
            <a:ext cx="8915401" cy="5943600"/>
            <a:chOff x="55659" y="-2623039"/>
            <a:chExt cx="6512119" cy="11430000"/>
          </a:xfrm>
        </p:grpSpPr>
        <p:sp>
          <p:nvSpPr>
            <p:cNvPr id="23" name="Rectangle 22"/>
            <p:cNvSpPr/>
            <p:nvPr/>
          </p:nvSpPr>
          <p:spPr>
            <a:xfrm>
              <a:off x="55659" y="-2623039"/>
              <a:ext cx="6400800" cy="11430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2636" y="-571501"/>
              <a:ext cx="6345142" cy="538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Before you sign up for Certify:</a:t>
              </a:r>
              <a:endParaRPr lang="en-US" sz="3200" b="1" dirty="0">
                <a:solidFill>
                  <a:schemeClr val="bg1"/>
                </a:solidFill>
              </a:endParaRPr>
            </a:p>
            <a:p>
              <a:pPr lvl="1">
                <a:lnSpc>
                  <a:spcPct val="150000"/>
                </a:lnSpc>
              </a:pPr>
              <a:r>
                <a:rPr lang="en-US" sz="3200" b="1" dirty="0" smtClean="0">
                  <a:solidFill>
                    <a:schemeClr val="bg1"/>
                  </a:solidFill>
                </a:rPr>
                <a:t>Step 1: Obtain a DUNS </a:t>
              </a:r>
              <a:r>
                <a:rPr lang="en-US" sz="3200" b="1" dirty="0">
                  <a:solidFill>
                    <a:schemeClr val="bg1"/>
                  </a:solidFill>
                </a:rPr>
                <a:t>Number</a:t>
              </a:r>
            </a:p>
            <a:p>
              <a:pPr lvl="1">
                <a:lnSpc>
                  <a:spcPct val="150000"/>
                </a:lnSpc>
              </a:pPr>
              <a:r>
                <a:rPr lang="en-US" sz="3200" b="1" dirty="0" smtClean="0">
                  <a:solidFill>
                    <a:schemeClr val="bg1"/>
                  </a:solidFill>
                </a:rPr>
                <a:t>Step 2: Register in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SAM.gov</a:t>
              </a:r>
              <a:endParaRPr lang="en-US" sz="3200" b="1" dirty="0">
                <a:solidFill>
                  <a:schemeClr val="bg1"/>
                </a:solidFill>
              </a:endParaRPr>
            </a:p>
            <a:p>
              <a:pPr lvl="1">
                <a:lnSpc>
                  <a:spcPct val="150000"/>
                </a:lnSpc>
              </a:pPr>
              <a:r>
                <a:rPr lang="en-US" sz="3200" b="1" dirty="0" smtClean="0">
                  <a:solidFill>
                    <a:schemeClr val="bg1"/>
                  </a:solidFill>
                </a:rPr>
                <a:t>Step 3: Apply on Certify.SBA.gov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Shape 883" descr="ima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96400" y="2895600"/>
            <a:ext cx="8840793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908"/>
          <p:cNvPicPr preferRelativeResize="0"/>
          <p:nvPr/>
        </p:nvPicPr>
        <p:blipFill rotWithShape="1">
          <a:blip r:embed="rId6">
            <a:alphaModFix/>
          </a:blip>
          <a:srcRect b="14859"/>
          <a:stretch/>
        </p:blipFill>
        <p:spPr>
          <a:xfrm>
            <a:off x="10059994" y="3276600"/>
            <a:ext cx="7297162" cy="3875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13411200" y="7543800"/>
            <a:ext cx="609600" cy="609600"/>
          </a:xfrm>
          <a:prstGeom prst="ellipse">
            <a:avLst/>
          </a:prstGeom>
          <a:solidFill>
            <a:srgbClr val="BBB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76600"/>
            <a:ext cx="7109686" cy="58296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9029700" cy="25968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The 8(a) Application Process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Mid-November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16</a:t>
            </a:fld>
            <a:endParaRPr/>
          </a:p>
        </p:txBody>
      </p:sp>
      <p:grpSp>
        <p:nvGrpSpPr>
          <p:cNvPr id="36" name="Group 35"/>
          <p:cNvGrpSpPr/>
          <p:nvPr/>
        </p:nvGrpSpPr>
        <p:grpSpPr>
          <a:xfrm>
            <a:off x="10069830" y="3276600"/>
            <a:ext cx="6846570" cy="2374704"/>
            <a:chOff x="7848600" y="5084128"/>
            <a:chExt cx="6846570" cy="2374704"/>
          </a:xfrm>
        </p:grpSpPr>
        <p:grpSp>
          <p:nvGrpSpPr>
            <p:cNvPr id="37" name="Group 36"/>
            <p:cNvGrpSpPr/>
            <p:nvPr/>
          </p:nvGrpSpPr>
          <p:grpSpPr>
            <a:xfrm>
              <a:off x="7848600" y="5084128"/>
              <a:ext cx="6846570" cy="646331"/>
              <a:chOff x="7467600" y="5557807"/>
              <a:chExt cx="6846570" cy="646331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7587625" y="5557807"/>
                <a:ext cx="67265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Visit Certify</a:t>
                </a:r>
                <a:endParaRPr lang="uk-UA" sz="3600" dirty="0">
                  <a:latin typeface="+mj-lt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8279998" y="6073837"/>
              <a:ext cx="64151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2"/>
                  </a:solidFill>
                </a:rPr>
                <a:t>Firms should logon to </a:t>
              </a:r>
              <a:r>
                <a:rPr lang="en-US" sz="2800" dirty="0">
                  <a:solidFill>
                    <a:schemeClr val="tx2"/>
                  </a:solidFill>
                </a:rPr>
                <a:t>C</a:t>
              </a:r>
              <a:r>
                <a:rPr lang="en-US" sz="2800" dirty="0" smtClean="0">
                  <a:solidFill>
                    <a:schemeClr val="tx2"/>
                  </a:solidFill>
                </a:rPr>
                <a:t>ertify.SBA.gov and press the orange “Get started” button.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069830" y="6031098"/>
            <a:ext cx="6846570" cy="3226071"/>
            <a:chOff x="7848600" y="5084128"/>
            <a:chExt cx="6846570" cy="3226071"/>
          </a:xfrm>
        </p:grpSpPr>
        <p:grpSp>
          <p:nvGrpSpPr>
            <p:cNvPr id="42" name="Group 41"/>
            <p:cNvGrpSpPr/>
            <p:nvPr/>
          </p:nvGrpSpPr>
          <p:grpSpPr>
            <a:xfrm>
              <a:off x="7848600" y="5084128"/>
              <a:ext cx="6846570" cy="646331"/>
              <a:chOff x="7467600" y="5557807"/>
              <a:chExt cx="6846570" cy="64633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7587625" y="5557807"/>
                <a:ext cx="67265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Register on Certify</a:t>
                </a:r>
                <a:endParaRPr lang="uk-UA" sz="3600" dirty="0">
                  <a:latin typeface="+mj-lt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8279998" y="6063430"/>
              <a:ext cx="641517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2800" dirty="0" smtClean="0">
                  <a:solidFill>
                    <a:schemeClr val="tx2"/>
                  </a:solidFill>
                </a:rPr>
                <a:t>Firms must complete the registration process, and link their account to their SAM profile through their DUNS number, to gain entrance into the Certify platform.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14400" y="10210800"/>
            <a:ext cx="1066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shot 2017-09-25 20.05.29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2"/>
          <a:stretch/>
        </p:blipFill>
        <p:spPr>
          <a:xfrm>
            <a:off x="2209800" y="3505201"/>
            <a:ext cx="6400800" cy="3679868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8458200" y="5943600"/>
            <a:ext cx="1066800" cy="457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76600"/>
            <a:ext cx="7109686" cy="58296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115300" cy="25968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The 8(a) Application Process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Mid-November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17</a:t>
            </a:fld>
            <a:endParaRPr/>
          </a:p>
        </p:txBody>
      </p:sp>
      <p:grpSp>
        <p:nvGrpSpPr>
          <p:cNvPr id="36" name="Group 35"/>
          <p:cNvGrpSpPr/>
          <p:nvPr/>
        </p:nvGrpSpPr>
        <p:grpSpPr>
          <a:xfrm>
            <a:off x="10069830" y="3276600"/>
            <a:ext cx="7608570" cy="2374704"/>
            <a:chOff x="7848600" y="5084128"/>
            <a:chExt cx="7608570" cy="2374704"/>
          </a:xfrm>
        </p:grpSpPr>
        <p:grpSp>
          <p:nvGrpSpPr>
            <p:cNvPr id="37" name="Group 36"/>
            <p:cNvGrpSpPr/>
            <p:nvPr/>
          </p:nvGrpSpPr>
          <p:grpSpPr>
            <a:xfrm>
              <a:off x="7848600" y="5084128"/>
              <a:ext cx="7608570" cy="646331"/>
              <a:chOff x="7467600" y="5557807"/>
              <a:chExt cx="7608570" cy="646331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7587625" y="5557807"/>
                <a:ext cx="74885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Preview the Dashboard</a:t>
                </a:r>
                <a:endParaRPr lang="uk-UA" sz="3600" dirty="0">
                  <a:latin typeface="+mj-lt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8279998" y="6073837"/>
              <a:ext cx="64151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2"/>
                  </a:solidFill>
                </a:rPr>
                <a:t>Firms will have a custom dashboard that provides one-click access to their initial application.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069830" y="6031098"/>
            <a:ext cx="6846570" cy="3226071"/>
            <a:chOff x="7848600" y="5084128"/>
            <a:chExt cx="6846570" cy="3226071"/>
          </a:xfrm>
        </p:grpSpPr>
        <p:grpSp>
          <p:nvGrpSpPr>
            <p:cNvPr id="42" name="Group 41"/>
            <p:cNvGrpSpPr/>
            <p:nvPr/>
          </p:nvGrpSpPr>
          <p:grpSpPr>
            <a:xfrm>
              <a:off x="7848600" y="5084128"/>
              <a:ext cx="6846570" cy="646331"/>
              <a:chOff x="7467600" y="5557807"/>
              <a:chExt cx="6846570" cy="64633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7587625" y="5557807"/>
                <a:ext cx="67265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Start the Application</a:t>
                </a:r>
                <a:endParaRPr lang="uk-UA" sz="3600" dirty="0">
                  <a:latin typeface="+mj-lt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8279998" y="6063430"/>
              <a:ext cx="641517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2800" dirty="0" smtClean="0">
                  <a:solidFill>
                    <a:schemeClr val="tx2"/>
                  </a:solidFill>
                </a:rPr>
                <a:t>Click on the blue “Initial Application” link to be taken to the full application. Alternatively, Firms can click the three blue dots to “View application” or “Delete application.”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14400" y="10210800"/>
            <a:ext cx="1066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shot 2017-09-25 20.20.0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5"/>
          <a:stretch/>
        </p:blipFill>
        <p:spPr>
          <a:xfrm>
            <a:off x="2133600" y="3505200"/>
            <a:ext cx="6439313" cy="3688434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200400" y="5715000"/>
            <a:ext cx="1066800" cy="457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5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76600"/>
            <a:ext cx="7109686" cy="58296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115300" cy="25968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The 8(a) Application Process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Mid-November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18</a:t>
            </a:fld>
            <a:endParaRPr/>
          </a:p>
        </p:txBody>
      </p:sp>
      <p:grpSp>
        <p:nvGrpSpPr>
          <p:cNvPr id="36" name="Group 35"/>
          <p:cNvGrpSpPr/>
          <p:nvPr/>
        </p:nvGrpSpPr>
        <p:grpSpPr>
          <a:xfrm>
            <a:off x="10069830" y="1871392"/>
            <a:ext cx="7913370" cy="2805591"/>
            <a:chOff x="7848600" y="5084128"/>
            <a:chExt cx="7913370" cy="2805591"/>
          </a:xfrm>
        </p:grpSpPr>
        <p:grpSp>
          <p:nvGrpSpPr>
            <p:cNvPr id="37" name="Group 36"/>
            <p:cNvGrpSpPr/>
            <p:nvPr/>
          </p:nvGrpSpPr>
          <p:grpSpPr>
            <a:xfrm>
              <a:off x="7848600" y="5084128"/>
              <a:ext cx="7913370" cy="646331"/>
              <a:chOff x="7467600" y="5557807"/>
              <a:chExt cx="7913370" cy="646331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7587625" y="5557807"/>
                <a:ext cx="7793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Complete Core Sections</a:t>
                </a:r>
                <a:endParaRPr lang="uk-UA" sz="3600" dirty="0">
                  <a:latin typeface="+mj-lt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8279998" y="6073837"/>
              <a:ext cx="641517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2"/>
                  </a:solidFill>
                </a:rPr>
                <a:t>Previous SBA forms have been re-created as online questionnaires.  Firms will be walked through how to complete all five sections. 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039350" y="4762415"/>
            <a:ext cx="7913370" cy="3226071"/>
            <a:chOff x="7848600" y="5084128"/>
            <a:chExt cx="7913370" cy="3226071"/>
          </a:xfrm>
        </p:grpSpPr>
        <p:grpSp>
          <p:nvGrpSpPr>
            <p:cNvPr id="42" name="Group 41"/>
            <p:cNvGrpSpPr/>
            <p:nvPr/>
          </p:nvGrpSpPr>
          <p:grpSpPr>
            <a:xfrm>
              <a:off x="7848600" y="5084128"/>
              <a:ext cx="7913370" cy="646331"/>
              <a:chOff x="7467600" y="5557807"/>
              <a:chExt cx="7913370" cy="64633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7587625" y="5557807"/>
                <a:ext cx="7793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Contributors Add Details</a:t>
                </a:r>
                <a:endParaRPr lang="uk-UA" sz="3600" dirty="0">
                  <a:latin typeface="+mj-lt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8279998" y="6063430"/>
              <a:ext cx="641517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2800" dirty="0" smtClean="0">
                  <a:solidFill>
                    <a:schemeClr val="tx2"/>
                  </a:solidFill>
                </a:rPr>
                <a:t>In addition to the five sections, all relevant Disadvantaged Individuals; as well as Non-Disadvantaged Individuals and Spouses of Disadvantaged Individuals will directly input their data.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14400" y="10210800"/>
            <a:ext cx="1066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shot 2017-10-03 09.10.2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r="4518"/>
          <a:stretch/>
        </p:blipFill>
        <p:spPr>
          <a:xfrm>
            <a:off x="2133600" y="3581400"/>
            <a:ext cx="6477000" cy="36079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69830" y="8419373"/>
            <a:ext cx="7913370" cy="2364297"/>
            <a:chOff x="7848600" y="5084128"/>
            <a:chExt cx="7913370" cy="2364297"/>
          </a:xfrm>
        </p:grpSpPr>
        <p:grpSp>
          <p:nvGrpSpPr>
            <p:cNvPr id="20" name="Group 19"/>
            <p:cNvGrpSpPr/>
            <p:nvPr/>
          </p:nvGrpSpPr>
          <p:grpSpPr>
            <a:xfrm>
              <a:off x="7848600" y="5084128"/>
              <a:ext cx="7913370" cy="646331"/>
              <a:chOff x="7467600" y="5557807"/>
              <a:chExt cx="7913370" cy="64633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587625" y="5557807"/>
                <a:ext cx="7793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Submit Application to SBA</a:t>
                </a:r>
                <a:endParaRPr lang="uk-UA" sz="3600" dirty="0">
                  <a:latin typeface="+mj-lt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8279998" y="6063430"/>
              <a:ext cx="64151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2800" dirty="0" smtClean="0">
                  <a:solidFill>
                    <a:schemeClr val="tx2"/>
                  </a:solidFill>
                </a:rPr>
                <a:t>Once a firm submits an application, the applicant should watch for emails from Certify asking for additional details.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88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70762"/>
            <a:ext cx="5943600" cy="7021675"/>
          </a:xfrm>
          <a:prstGeom prst="rect">
            <a:avLst/>
          </a:prstGeom>
          <a:solidFill>
            <a:schemeClr val="tx1">
              <a:alpha val="7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76400"/>
            <a:ext cx="11616378" cy="9525000"/>
          </a:xfrm>
          <a:prstGeom prst="rect">
            <a:avLst/>
          </a:prstGeom>
        </p:spPr>
      </p:pic>
      <p:pic>
        <p:nvPicPr>
          <p:cNvPr id="20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00" y="533400"/>
            <a:ext cx="5338373" cy="8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Screenshot 2017-09-25 20.05.2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2"/>
          <a:stretch/>
        </p:blipFill>
        <p:spPr>
          <a:xfrm>
            <a:off x="7162799" y="2209800"/>
            <a:ext cx="10338359" cy="5943600"/>
          </a:xfrm>
          <a:prstGeom prst="rect">
            <a:avLst/>
          </a:prstGeom>
        </p:spPr>
      </p:pic>
      <p:sp>
        <p:nvSpPr>
          <p:cNvPr id="21" name="Left Arrow 20"/>
          <p:cNvSpPr/>
          <p:nvPr/>
        </p:nvSpPr>
        <p:spPr>
          <a:xfrm rot="10800000">
            <a:off x="13106400" y="5486400"/>
            <a:ext cx="1066800" cy="457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0800000">
            <a:off x="15773400" y="2209800"/>
            <a:ext cx="1066800" cy="457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6560" y="3124200"/>
            <a:ext cx="525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F2F5"/>
                </a:solidFill>
              </a:rPr>
              <a:t>When </a:t>
            </a:r>
            <a:r>
              <a:rPr lang="en-US" sz="3200" dirty="0">
                <a:solidFill>
                  <a:schemeClr val="accent1"/>
                </a:solidFill>
              </a:rPr>
              <a:t>Firms </a:t>
            </a:r>
            <a:r>
              <a:rPr lang="en-US" sz="3200" dirty="0">
                <a:solidFill>
                  <a:srgbClr val="F2F2F5"/>
                </a:solidFill>
              </a:rPr>
              <a:t>are ready to</a:t>
            </a:r>
            <a:r>
              <a:rPr lang="en-US" sz="3200" dirty="0">
                <a:solidFill>
                  <a:schemeClr val="accent1"/>
                </a:solidFill>
              </a:rPr>
              <a:t> continue work </a:t>
            </a:r>
            <a:r>
              <a:rPr lang="en-US" sz="3200" dirty="0">
                <a:solidFill>
                  <a:srgbClr val="F2F2F5"/>
                </a:solidFill>
              </a:rPr>
              <a:t>on their application, log back onto </a:t>
            </a:r>
            <a:r>
              <a:rPr lang="en-US" sz="3200" dirty="0">
                <a:solidFill>
                  <a:schemeClr val="accent1"/>
                </a:solidFill>
              </a:rPr>
              <a:t>certify.SBA.gov </a:t>
            </a:r>
            <a:r>
              <a:rPr lang="en-US" sz="3200" dirty="0">
                <a:solidFill>
                  <a:srgbClr val="F2F2F5"/>
                </a:solidFill>
              </a:rPr>
              <a:t>and click the blue “Login” button or the “Login” link in the top right corner.</a:t>
            </a:r>
          </a:p>
        </p:txBody>
      </p:sp>
    </p:spTree>
    <p:extLst>
      <p:ext uri="{BB962C8B-B14F-4D97-AF65-F5344CB8AC3E}">
        <p14:creationId xmlns:p14="http://schemas.microsoft.com/office/powerpoint/2010/main" val="22312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440" y="3591024"/>
            <a:ext cx="1354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purpose of this PowerPoint is to inform </a:t>
            </a:r>
            <a:r>
              <a:rPr lang="en-US" sz="3600" b="1" dirty="0" smtClean="0">
                <a:solidFill>
                  <a:srgbClr val="17B2E2"/>
                </a:solidFill>
              </a:rPr>
              <a:t>Firms</a:t>
            </a:r>
            <a:r>
              <a:rPr lang="en-US" sz="3600" b="1" dirty="0" smtClean="0"/>
              <a:t> how they will submit their 8(a) application starting November 15, 2017 on </a:t>
            </a:r>
            <a:r>
              <a:rPr lang="en-US" sz="3600" b="1" dirty="0" err="1" smtClean="0"/>
              <a:t>Certify.SBA.Gov</a:t>
            </a:r>
            <a:r>
              <a:rPr lang="en-US" sz="3600" b="1" dirty="0" smtClean="0"/>
              <a:t>. </a:t>
            </a:r>
          </a:p>
          <a:p>
            <a:pPr algn="ctr"/>
            <a:r>
              <a:rPr lang="en-US" sz="3600" b="1" dirty="0" smtClean="0"/>
              <a:t>    </a:t>
            </a:r>
            <a:endParaRPr lang="uk-UA" sz="3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996440" y="2893060"/>
            <a:ext cx="685800" cy="6858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 rot="10800000">
            <a:off x="15110459" y="5244028"/>
            <a:ext cx="685800" cy="6858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24600" y="8686800"/>
            <a:ext cx="5338373" cy="891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9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5722" y="5161002"/>
            <a:ext cx="8376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 smtClean="0">
              <a:solidFill>
                <a:schemeClr val="accent1"/>
              </a:solidFill>
              <a:ea typeface="Roboto Condensed" panose="02000000000000000000" pitchFamily="2" charset="0"/>
              <a:cs typeface="Lato Semibold" panose="020F0502020204030203" pitchFamily="34" charset="0"/>
            </a:endParaRPr>
          </a:p>
          <a:p>
            <a:pPr algn="ctr"/>
            <a:r>
              <a:rPr lang="en-US" sz="6600" b="1" dirty="0" smtClean="0">
                <a:solidFill>
                  <a:schemeClr val="accent1"/>
                </a:solidFill>
                <a:ea typeface="Roboto Condensed" panose="02000000000000000000" pitchFamily="2" charset="0"/>
                <a:cs typeface="Lato Semibold" panose="020F0502020204030203" pitchFamily="34" charset="0"/>
              </a:rPr>
              <a:t>By The Numbers</a:t>
            </a:r>
            <a:endParaRPr lang="ru-RU" sz="6600" b="1" dirty="0">
              <a:solidFill>
                <a:schemeClr val="accent1"/>
              </a:solidFill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98875" y="50292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3030200" y="71628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77000" y="5029200"/>
            <a:ext cx="5486400" cy="12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7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543800" y="4991725"/>
            <a:ext cx="967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Number of days for</a:t>
            </a:r>
            <a:endParaRPr lang="en-US" sz="4400" b="1" dirty="0"/>
          </a:p>
          <a:p>
            <a:r>
              <a:rPr lang="en-US" sz="4400" b="1" dirty="0" smtClean="0">
                <a:solidFill>
                  <a:schemeClr val="accent1"/>
                </a:solidFill>
              </a:rPr>
              <a:t>Firm 8(a) application screening</a:t>
            </a:r>
            <a:endParaRPr lang="uk-UA" sz="4400" b="1" dirty="0">
              <a:solidFill>
                <a:schemeClr val="accent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010400" y="4838700"/>
            <a:ext cx="0" cy="175260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57400" y="493017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1" dirty="0" smtClean="0">
                <a:solidFill>
                  <a:schemeClr val="accent1"/>
                </a:solidFill>
                <a:latin typeface="+mj-lt"/>
              </a:rPr>
              <a:t>15</a:t>
            </a:r>
            <a:endParaRPr lang="uk-UA" sz="96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05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543800" y="4991725"/>
            <a:ext cx="967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  <a:r>
              <a:rPr lang="en-US" sz="4400" b="1" dirty="0" smtClean="0"/>
              <a:t>verage number of days to process</a:t>
            </a:r>
            <a:endParaRPr lang="en-US" sz="4400" b="1" dirty="0"/>
          </a:p>
          <a:p>
            <a:r>
              <a:rPr lang="en-US" sz="4400" b="1" dirty="0" smtClean="0">
                <a:solidFill>
                  <a:schemeClr val="accent1"/>
                </a:solidFill>
              </a:rPr>
              <a:t>Firm 8(a) applications</a:t>
            </a:r>
            <a:endParaRPr lang="uk-UA" sz="4400" b="1" dirty="0">
              <a:solidFill>
                <a:schemeClr val="accent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010400" y="4838700"/>
            <a:ext cx="0" cy="175260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57400" y="493017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1" dirty="0" smtClean="0">
                <a:solidFill>
                  <a:schemeClr val="accent1"/>
                </a:solidFill>
                <a:latin typeface="+mj-lt"/>
              </a:rPr>
              <a:t>90</a:t>
            </a:r>
            <a:endParaRPr lang="uk-UA" sz="96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98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543800" y="4991725"/>
            <a:ext cx="967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Number of days for</a:t>
            </a:r>
            <a:endParaRPr lang="en-US" sz="4400" b="1" dirty="0"/>
          </a:p>
          <a:p>
            <a:r>
              <a:rPr lang="en-US" sz="4400" b="1" dirty="0" smtClean="0">
                <a:solidFill>
                  <a:schemeClr val="accent1"/>
                </a:solidFill>
              </a:rPr>
              <a:t>Firms to appeal their 8(a) application results</a:t>
            </a:r>
            <a:endParaRPr lang="uk-UA" sz="4400" b="1" dirty="0">
              <a:solidFill>
                <a:schemeClr val="accent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010400" y="4838700"/>
            <a:ext cx="0" cy="175260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57400" y="493017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1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en-US" sz="9600" b="1" dirty="0" smtClean="0">
                <a:solidFill>
                  <a:schemeClr val="accent1"/>
                </a:solidFill>
                <a:latin typeface="+mj-lt"/>
              </a:rPr>
              <a:t>5</a:t>
            </a:r>
            <a:endParaRPr lang="uk-UA" sz="96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94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5722" y="5161002"/>
            <a:ext cx="8376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 smtClean="0">
              <a:solidFill>
                <a:schemeClr val="accent1"/>
              </a:solidFill>
              <a:ea typeface="Roboto Condensed" panose="02000000000000000000" pitchFamily="2" charset="0"/>
              <a:cs typeface="Lato Semibold" panose="020F0502020204030203" pitchFamily="34" charset="0"/>
            </a:endParaRPr>
          </a:p>
          <a:p>
            <a:pPr algn="ctr"/>
            <a:r>
              <a:rPr lang="en-US" sz="6600" b="1" dirty="0" smtClean="0">
                <a:solidFill>
                  <a:schemeClr val="accent1"/>
                </a:solidFill>
                <a:ea typeface="Roboto Condensed" panose="02000000000000000000" pitchFamily="2" charset="0"/>
                <a:cs typeface="Lato Semibold" panose="020F0502020204030203" pitchFamily="34" charset="0"/>
              </a:rPr>
              <a:t>Dates and Deadlines</a:t>
            </a:r>
            <a:endParaRPr lang="ru-RU" sz="6600" b="1" dirty="0">
              <a:solidFill>
                <a:schemeClr val="accent1"/>
              </a:solidFill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98875" y="50292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3030200" y="75057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77000" y="5029200"/>
            <a:ext cx="5486400" cy="12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0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Certify Go Live?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25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891"/>
          <p:cNvSpPr/>
          <p:nvPr/>
        </p:nvSpPr>
        <p:spPr>
          <a:xfrm rot="10800000">
            <a:off x="12996194" y="5873101"/>
            <a:ext cx="995832" cy="172175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" name="Shape 895" descr="am-i-eligible-full-gif.gif"/>
          <p:cNvPicPr preferRelativeResize="0"/>
          <p:nvPr/>
        </p:nvPicPr>
        <p:blipFill rotWithShape="1">
          <a:blip r:embed="rId4">
            <a:alphaModFix/>
          </a:blip>
          <a:srcRect t="3686" b="3677"/>
          <a:stretch/>
        </p:blipFill>
        <p:spPr>
          <a:xfrm>
            <a:off x="0" y="2889223"/>
            <a:ext cx="9387292" cy="624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96" descr="iphone-glow.png"/>
          <p:cNvPicPr preferRelativeResize="0"/>
          <p:nvPr/>
        </p:nvPicPr>
        <p:blipFill rotWithShape="1">
          <a:blip r:embed="rId5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897"/>
          <p:cNvSpPr txBox="1"/>
          <p:nvPr/>
        </p:nvSpPr>
        <p:spPr>
          <a:xfrm>
            <a:off x="0" y="0"/>
            <a:ext cx="6000000" cy="6666667"/>
          </a:xfrm>
          <a:prstGeom prst="rect">
            <a:avLst/>
          </a:prstGeom>
          <a:noFill/>
          <a:ln>
            <a:noFill/>
          </a:ln>
        </p:spPr>
        <p:txBody>
          <a:bodyPr wrap="square" lIns="190164" tIns="190164" rIns="190164" bIns="190164" anchor="ctr" anchorCtr="0">
            <a:noAutofit/>
          </a:bodyPr>
          <a:lstStyle/>
          <a:p>
            <a:endParaRPr sz="6700">
              <a:solidFill>
                <a:schemeClr val="dk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387292" y="0"/>
            <a:ext cx="8672108" cy="11430000"/>
            <a:chOff x="-2057400" y="-571500"/>
            <a:chExt cx="7696200" cy="11430000"/>
          </a:xfrm>
        </p:grpSpPr>
        <p:sp>
          <p:nvSpPr>
            <p:cNvPr id="24" name="Rectangle 23"/>
            <p:cNvSpPr/>
            <p:nvPr/>
          </p:nvSpPr>
          <p:spPr>
            <a:xfrm>
              <a:off x="-2057400" y="-571500"/>
              <a:ext cx="6400800" cy="11430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 rot="10800000">
              <a:off x="4953000" y="1104900"/>
              <a:ext cx="685800" cy="685800"/>
              <a:chOff x="6318250" y="5727977"/>
              <a:chExt cx="685800" cy="6858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6318250" y="5727977"/>
                <a:ext cx="0" cy="685800"/>
              </a:xfrm>
              <a:prstGeom prst="line">
                <a:avLst/>
              </a:prstGeom>
              <a:ln w="38100" cap="sq">
                <a:solidFill>
                  <a:schemeClr val="bg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318250" y="5727977"/>
                <a:ext cx="685800" cy="0"/>
              </a:xfrm>
              <a:prstGeom prst="line">
                <a:avLst/>
              </a:prstGeom>
              <a:ln w="38100" cap="sq">
                <a:solidFill>
                  <a:schemeClr val="bg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-1828800" y="190500"/>
              <a:ext cx="5943600" cy="7478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 smtClean="0">
                <a:solidFill>
                  <a:schemeClr val="bg1"/>
                </a:solidFill>
              </a:endParaRPr>
            </a:p>
            <a:p>
              <a:endParaRPr lang="en-US" sz="4800" b="1" dirty="0">
                <a:solidFill>
                  <a:schemeClr val="bg1"/>
                </a:solidFill>
              </a:endParaRPr>
            </a:p>
            <a:p>
              <a:endParaRPr lang="en-US" sz="4800" b="1" dirty="0" smtClean="0">
                <a:solidFill>
                  <a:schemeClr val="bg1"/>
                </a:solidFill>
              </a:endParaRPr>
            </a:p>
            <a:p>
              <a:endParaRPr lang="en-US" sz="4800" b="1" dirty="0">
                <a:solidFill>
                  <a:schemeClr val="bg1"/>
                </a:solidFill>
              </a:endParaRPr>
            </a:p>
            <a:p>
              <a:r>
                <a:rPr lang="en-US" sz="4800" b="1" dirty="0" smtClean="0">
                  <a:solidFill>
                    <a:schemeClr val="bg1"/>
                  </a:solidFill>
                </a:rPr>
                <a:t>November </a:t>
              </a:r>
              <a:r>
                <a:rPr lang="en-US" sz="4800" b="1" dirty="0">
                  <a:solidFill>
                    <a:schemeClr val="bg1"/>
                  </a:solidFill>
                </a:rPr>
                <a:t>15, 2017: </a:t>
              </a:r>
              <a:endParaRPr lang="en-US" sz="4800" b="1" dirty="0" smtClean="0">
                <a:solidFill>
                  <a:schemeClr val="bg1"/>
                </a:solidFill>
              </a:endParaRPr>
            </a:p>
            <a:p>
              <a:r>
                <a:rPr lang="en-US" sz="4800" b="1" dirty="0" smtClean="0">
                  <a:solidFill>
                    <a:schemeClr val="bg1"/>
                  </a:solidFill>
                </a:rPr>
                <a:t>8(a) Initial 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Application</a:t>
              </a:r>
            </a:p>
            <a:p>
              <a:endParaRPr lang="en-US" sz="4800" b="1" dirty="0">
                <a:solidFill>
                  <a:schemeClr val="bg1"/>
                </a:solidFill>
              </a:endParaRPr>
            </a:p>
            <a:p>
              <a:r>
                <a:rPr lang="en-US" sz="4800" b="1" dirty="0">
                  <a:solidFill>
                    <a:schemeClr val="bg1"/>
                  </a:solidFill>
                </a:rPr>
                <a:t>January 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2018: </a:t>
              </a:r>
            </a:p>
            <a:p>
              <a:r>
                <a:rPr lang="en-US" sz="4800" b="1" dirty="0" smtClean="0">
                  <a:solidFill>
                    <a:schemeClr val="bg1"/>
                  </a:solidFill>
                </a:rPr>
                <a:t>8(a) Annual Review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3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496300" cy="1350370"/>
          </a:xfrm>
        </p:spPr>
        <p:txBody>
          <a:bodyPr/>
          <a:lstStyle/>
          <a:p>
            <a:r>
              <a:rPr lang="en-US" dirty="0" smtClean="0"/>
              <a:t>Firm Application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Dates and Deadlines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26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10800000">
            <a:off x="16840200" y="1676400"/>
            <a:ext cx="685800" cy="685800"/>
            <a:chOff x="6318250" y="5727977"/>
            <a:chExt cx="685800" cy="6858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318250" y="5727977"/>
              <a:ext cx="0" cy="68580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18250" y="5727977"/>
              <a:ext cx="685800" cy="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Shape 896" descr="iphone-glow.png"/>
          <p:cNvPicPr preferRelativeResize="0"/>
          <p:nvPr/>
        </p:nvPicPr>
        <p:blipFill rotWithShape="1">
          <a:blip r:embed="rId4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9525000" y="0"/>
            <a:ext cx="6400800" cy="11430000"/>
            <a:chOff x="0" y="-733409"/>
            <a:chExt cx="6400800" cy="12143143"/>
          </a:xfrm>
        </p:grpSpPr>
        <p:sp>
          <p:nvSpPr>
            <p:cNvPr id="23" name="Rectangle 22"/>
            <p:cNvSpPr/>
            <p:nvPr/>
          </p:nvSpPr>
          <p:spPr>
            <a:xfrm>
              <a:off x="0" y="-733409"/>
              <a:ext cx="6400800" cy="12143143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6977" y="-131885"/>
              <a:ext cx="6066846" cy="1056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The Following Dates Are Important To Remember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:</a:t>
              </a: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>
                  <a:solidFill>
                    <a:srgbClr val="1FBAD7"/>
                  </a:solidFill>
                </a:rPr>
                <a:t>October 1, 2017 - October 15, 2017</a:t>
              </a:r>
              <a:r>
                <a:rPr lang="en-US" sz="3200" b="1" dirty="0">
                  <a:solidFill>
                    <a:schemeClr val="bg1"/>
                  </a:solidFill>
                </a:rPr>
                <a:t>: 8(a) Applications in Process Must Be Completed, Otherwise They Must Wait to Re-Apply in Certify</a:t>
              </a:r>
            </a:p>
            <a:p>
              <a:endParaRPr lang="en-US" sz="3200" b="1" dirty="0" smtClean="0">
                <a:solidFill>
                  <a:srgbClr val="1FBAD7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 smtClean="0">
                  <a:solidFill>
                    <a:srgbClr val="1FBAD7"/>
                  </a:solidFill>
                </a:rPr>
                <a:t>October </a:t>
              </a:r>
              <a:r>
                <a:rPr lang="en-US" sz="3200" b="1" dirty="0">
                  <a:solidFill>
                    <a:srgbClr val="1FBAD7"/>
                  </a:solidFill>
                </a:rPr>
                <a:t>1, 2017 – </a:t>
              </a:r>
              <a:r>
                <a:rPr lang="en-US" sz="3200" b="1" dirty="0" smtClean="0">
                  <a:solidFill>
                    <a:srgbClr val="1FBAD7"/>
                  </a:solidFill>
                </a:rPr>
                <a:t>November 14, </a:t>
              </a:r>
              <a:r>
                <a:rPr lang="en-US" sz="3200" b="1" dirty="0">
                  <a:solidFill>
                    <a:srgbClr val="1FBAD7"/>
                  </a:solidFill>
                </a:rPr>
                <a:t>2017</a:t>
              </a:r>
              <a:r>
                <a:rPr lang="en-US" sz="3200" b="1" dirty="0">
                  <a:solidFill>
                    <a:schemeClr val="bg1"/>
                  </a:solidFill>
                </a:rPr>
                <a:t>: New 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8(a) Applications </a:t>
              </a:r>
              <a:r>
                <a:rPr lang="en-US" sz="3200" b="1" dirty="0">
                  <a:solidFill>
                    <a:schemeClr val="bg1"/>
                  </a:solidFill>
                </a:rPr>
                <a:t>Can’t 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be Started in </a:t>
              </a:r>
              <a:r>
                <a:rPr lang="en-US" sz="3200" b="1" dirty="0">
                  <a:solidFill>
                    <a:schemeClr val="bg1"/>
                  </a:solidFill>
                </a:rPr>
                <a:t>Certify 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as new Firms Won’t Have Access to GLS and BDMIS </a:t>
              </a: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 descr="pexels-photo-461077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870039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>
            <a:endCxn id="6" idx="6"/>
          </p:cNvCxnSpPr>
          <p:nvPr/>
        </p:nvCxnSpPr>
        <p:spPr>
          <a:xfrm flipH="1">
            <a:off x="15125700" y="5715000"/>
            <a:ext cx="31623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6300" y="634901"/>
            <a:ext cx="5448300" cy="1350370"/>
          </a:xfrm>
        </p:spPr>
        <p:txBody>
          <a:bodyPr/>
          <a:lstStyle/>
          <a:p>
            <a:r>
              <a:rPr lang="en-US" dirty="0" smtClean="0"/>
              <a:t>Questions &amp;</a:t>
            </a:r>
            <a:br>
              <a:rPr lang="en-US" dirty="0" smtClean="0"/>
            </a:br>
            <a:r>
              <a:rPr lang="en-US" dirty="0" smtClean="0"/>
              <a:t>Feedback</a:t>
            </a:r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smtClean="0"/>
              <a:pPr/>
              <a:t>27</a:t>
            </a:fld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533400" y="4991725"/>
            <a:ext cx="94107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/>
              <a:t>Do you have any</a:t>
            </a:r>
            <a:endParaRPr lang="en-US" sz="4400" b="1" dirty="0"/>
          </a:p>
          <a:p>
            <a:pPr algn="r"/>
            <a:r>
              <a:rPr lang="en-US" sz="4400" b="1" dirty="0">
                <a:solidFill>
                  <a:schemeClr val="accent1"/>
                </a:solidFill>
              </a:rPr>
              <a:t>q</a:t>
            </a:r>
            <a:r>
              <a:rPr lang="en-US" sz="4400" b="1" dirty="0" smtClean="0">
                <a:solidFill>
                  <a:schemeClr val="accent1"/>
                </a:solidFill>
              </a:rPr>
              <a:t>uestions?</a:t>
            </a:r>
          </a:p>
          <a:p>
            <a:pPr algn="r"/>
            <a:endParaRPr lang="en-US" sz="4400" b="1" dirty="0">
              <a:solidFill>
                <a:schemeClr val="accent1"/>
              </a:solidFill>
            </a:endParaRPr>
          </a:p>
          <a:p>
            <a:pPr algn="r"/>
            <a:endParaRPr lang="en-US" sz="4400" b="1" dirty="0" smtClean="0">
              <a:solidFill>
                <a:schemeClr val="accent1"/>
              </a:solidFill>
            </a:endParaRPr>
          </a:p>
          <a:p>
            <a:pPr algn="r"/>
            <a:r>
              <a:rPr lang="en-US" sz="4400" b="1" dirty="0" smtClean="0">
                <a:solidFill>
                  <a:schemeClr val="accent1"/>
                </a:solidFill>
              </a:rPr>
              <a:t>Send us your feedback:</a:t>
            </a:r>
          </a:p>
          <a:p>
            <a:pPr algn="r"/>
            <a:r>
              <a:rPr lang="en-US" sz="4400" b="1" dirty="0">
                <a:solidFill>
                  <a:schemeClr val="accent1"/>
                </a:solidFill>
                <a:hlinkClick r:id="rId2"/>
              </a:rPr>
              <a:t>https://certify.ideas.aha.io/</a:t>
            </a:r>
            <a:r>
              <a:rPr lang="en-US" sz="4400" b="1" dirty="0" smtClean="0">
                <a:solidFill>
                  <a:schemeClr val="accent1"/>
                </a:solidFill>
                <a:hlinkClick r:id="rId2"/>
              </a:rPr>
              <a:t>ideas</a:t>
            </a:r>
            <a:endParaRPr lang="en-US" sz="4400" b="1" dirty="0" smtClean="0">
              <a:solidFill>
                <a:schemeClr val="accent1"/>
              </a:solidFill>
            </a:endParaRPr>
          </a:p>
          <a:p>
            <a:pPr algn="r"/>
            <a:endParaRPr lang="uk-UA" sz="4400" b="1" dirty="0">
              <a:solidFill>
                <a:schemeClr val="accent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239500" y="3771900"/>
            <a:ext cx="3886200" cy="3886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2400" y="3492074"/>
            <a:ext cx="33528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b="1">
                <a:solidFill>
                  <a:schemeClr val="accent1"/>
                </a:solidFill>
              </a:rPr>
              <a:t>?</a:t>
            </a:r>
            <a:endParaRPr lang="uk-UA" sz="28700" b="1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8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exels-photo-392018.jpeg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b="3107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0" y="-76200"/>
            <a:ext cx="18288000" cy="1150620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87200" y="0"/>
            <a:ext cx="6400800" cy="11430000"/>
            <a:chOff x="0" y="-571500"/>
            <a:chExt cx="6400800" cy="11430000"/>
          </a:xfrm>
        </p:grpSpPr>
        <p:sp>
          <p:nvSpPr>
            <p:cNvPr id="5" name="Rectangle 4"/>
            <p:cNvSpPr/>
            <p:nvPr/>
          </p:nvSpPr>
          <p:spPr>
            <a:xfrm>
              <a:off x="0" y="-571500"/>
              <a:ext cx="6400800" cy="11430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5800" y="-419100"/>
              <a:ext cx="4953000" cy="2209800"/>
              <a:chOff x="6629400" y="2006322"/>
              <a:chExt cx="4953000" cy="220980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58000" y="2006322"/>
                <a:ext cx="4561114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smtClean="0">
                    <a:solidFill>
                      <a:schemeClr val="bg1"/>
                    </a:solidFill>
                    <a:ea typeface="Roboto Condensed" panose="02000000000000000000" pitchFamily="2" charset="0"/>
                    <a:cs typeface="Lato Semibold" panose="020F0502020204030203" pitchFamily="34" charset="0"/>
                  </a:rPr>
                  <a:t>Our Mission</a:t>
                </a:r>
                <a:endParaRPr lang="ru-RU" sz="6600" b="1" dirty="0">
                  <a:solidFill>
                    <a:schemeClr val="bg1"/>
                  </a:solidFill>
                  <a:ea typeface="Lato Semibold" panose="020F0502020204030203" pitchFamily="34" charset="0"/>
                  <a:cs typeface="Lato Semibold" panose="020F0502020204030203" pitchFamily="34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629400" y="2158722"/>
                <a:ext cx="685800" cy="685800"/>
                <a:chOff x="6242050" y="1815821"/>
                <a:chExt cx="685800" cy="68580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6242050" y="1815821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242050" y="1815821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 rot="10800000">
                <a:off x="10896600" y="3530322"/>
                <a:ext cx="685800" cy="685800"/>
                <a:chOff x="6318250" y="5727977"/>
                <a:chExt cx="685800" cy="6858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6318250" y="5727977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6318250" y="5727977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TextBox 13"/>
            <p:cNvSpPr txBox="1"/>
            <p:nvPr/>
          </p:nvSpPr>
          <p:spPr>
            <a:xfrm>
              <a:off x="762000" y="2400300"/>
              <a:ext cx="4864100" cy="6186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chemeClr val="bg1"/>
                  </a:solidFill>
                </a:rPr>
                <a:t>To create a </a:t>
              </a:r>
              <a:r>
                <a:rPr lang="en-US" sz="3600" b="1" dirty="0">
                  <a:solidFill>
                    <a:schemeClr val="accent1"/>
                  </a:solidFill>
                </a:rPr>
                <a:t>one-stop shop</a:t>
              </a:r>
              <a:r>
                <a:rPr lang="en-US" sz="3600" b="1" dirty="0">
                  <a:solidFill>
                    <a:schemeClr val="bg1"/>
                  </a:solidFill>
                </a:rPr>
                <a:t> for small business to apply for SBA 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Small Business Programs. </a:t>
              </a:r>
            </a:p>
            <a:p>
              <a:pPr algn="r"/>
              <a:endParaRPr lang="en-US" sz="3600" b="1" dirty="0">
                <a:solidFill>
                  <a:schemeClr val="bg1"/>
                </a:solidFill>
              </a:endParaRPr>
            </a:p>
            <a:p>
              <a:pPr algn="r"/>
              <a:r>
                <a:rPr lang="en-US" sz="3600" b="1" dirty="0" smtClean="0">
                  <a:solidFill>
                    <a:schemeClr val="bg1"/>
                  </a:solidFill>
                </a:rPr>
                <a:t>To help SBA build </a:t>
              </a:r>
              <a:r>
                <a:rPr lang="en-US" sz="3600" b="1" dirty="0" smtClean="0">
                  <a:solidFill>
                    <a:srgbClr val="1FBAD7"/>
                  </a:solidFill>
                </a:rPr>
                <a:t>an effective, efficient, and accountable case management system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.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4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15963900" cy="2596865"/>
          </a:xfrm>
        </p:spPr>
        <p:txBody>
          <a:bodyPr/>
          <a:lstStyle/>
          <a:p>
            <a:r>
              <a:rPr lang="en-US" dirty="0" smtClean="0"/>
              <a:t>Before 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Certify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Paper Applications &amp; Burdensome Processes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4</a:t>
            </a:fld>
            <a:endParaRPr/>
          </a:p>
        </p:txBody>
      </p:sp>
      <p:grpSp>
        <p:nvGrpSpPr>
          <p:cNvPr id="15" name="Group 14"/>
          <p:cNvGrpSpPr/>
          <p:nvPr/>
        </p:nvGrpSpPr>
        <p:grpSpPr>
          <a:xfrm>
            <a:off x="9601200" y="3962400"/>
            <a:ext cx="6934200" cy="1631216"/>
            <a:chOff x="1714500" y="3057489"/>
            <a:chExt cx="6934200" cy="1631216"/>
          </a:xfrm>
        </p:grpSpPr>
        <p:sp>
          <p:nvSpPr>
            <p:cNvPr id="11" name="Rectangle 10"/>
            <p:cNvSpPr/>
            <p:nvPr/>
          </p:nvSpPr>
          <p:spPr>
            <a:xfrm>
              <a:off x="3390900" y="3057489"/>
              <a:ext cx="525780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Small businesses downloaded forms, </a:t>
              </a:r>
              <a:r>
                <a:rPr lang="en-US" sz="2000" b="1" dirty="0">
                  <a:solidFill>
                    <a:schemeClr val="tx2"/>
                  </a:solidFill>
                </a:rPr>
                <a:t>printed </a:t>
              </a:r>
              <a:r>
                <a:rPr lang="en-US" sz="2000" dirty="0">
                  <a:solidFill>
                    <a:schemeClr val="tx2"/>
                  </a:solidFill>
                </a:rPr>
                <a:t>all required supporting documents, </a:t>
              </a:r>
              <a:r>
                <a:rPr lang="en-US" sz="2000" b="1" dirty="0">
                  <a:solidFill>
                    <a:schemeClr val="tx2"/>
                  </a:solidFill>
                </a:rPr>
                <a:t>and mailed </a:t>
              </a:r>
              <a:r>
                <a:rPr lang="en-US" sz="2000" dirty="0">
                  <a:solidFill>
                    <a:schemeClr val="tx2"/>
                  </a:solidFill>
                </a:rPr>
                <a:t>reams of paper to SBA simply to apply to the 8(a) </a:t>
              </a:r>
              <a:r>
                <a:rPr lang="en-US" sz="2000" dirty="0" smtClean="0">
                  <a:solidFill>
                    <a:schemeClr val="tx2"/>
                  </a:solidFill>
                </a:rPr>
                <a:t>program.</a:t>
              </a:r>
              <a:r>
                <a:rPr lang="en-US" sz="2000" dirty="0">
                  <a:solidFill>
                    <a:schemeClr val="tx2"/>
                  </a:solidFill>
                </a:rPr>
                <a:t/>
              </a:r>
              <a:br>
                <a:rPr lang="en-US" sz="2000" dirty="0">
                  <a:solidFill>
                    <a:schemeClr val="tx2"/>
                  </a:solidFill>
                </a:rPr>
              </a:br>
              <a:endParaRPr lang="en-US" sz="2000" dirty="0">
                <a:solidFill>
                  <a:schemeClr val="tx2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714500" y="3057489"/>
              <a:ext cx="1600200" cy="1600200"/>
              <a:chOff x="1714500" y="3057489"/>
              <a:chExt cx="1600200" cy="16002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714500" y="3057489"/>
                <a:ext cx="1600200" cy="1600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 87"/>
              <p:cNvSpPr>
                <a:spLocks noEditPoints="1"/>
              </p:cNvSpPr>
              <p:nvPr/>
            </p:nvSpPr>
            <p:spPr bwMode="auto">
              <a:xfrm>
                <a:off x="2122662" y="3526621"/>
                <a:ext cx="783876" cy="661936"/>
              </a:xfrm>
              <a:custGeom>
                <a:avLst/>
                <a:gdLst>
                  <a:gd name="T0" fmla="*/ 116 w 176"/>
                  <a:gd name="T1" fmla="*/ 32 h 144"/>
                  <a:gd name="T2" fmla="*/ 116 w 176"/>
                  <a:gd name="T3" fmla="*/ 24 h 144"/>
                  <a:gd name="T4" fmla="*/ 80 w 176"/>
                  <a:gd name="T5" fmla="*/ 28 h 144"/>
                  <a:gd name="T6" fmla="*/ 132 w 176"/>
                  <a:gd name="T7" fmla="*/ 32 h 144"/>
                  <a:gd name="T8" fmla="*/ 132 w 176"/>
                  <a:gd name="T9" fmla="*/ 24 h 144"/>
                  <a:gd name="T10" fmla="*/ 132 w 176"/>
                  <a:gd name="T11" fmla="*/ 32 h 144"/>
                  <a:gd name="T12" fmla="*/ 152 w 176"/>
                  <a:gd name="T13" fmla="*/ 28 h 144"/>
                  <a:gd name="T14" fmla="*/ 144 w 176"/>
                  <a:gd name="T15" fmla="*/ 28 h 144"/>
                  <a:gd name="T16" fmla="*/ 148 w 176"/>
                  <a:gd name="T17" fmla="*/ 64 h 144"/>
                  <a:gd name="T18" fmla="*/ 112 w 176"/>
                  <a:gd name="T19" fmla="*/ 68 h 144"/>
                  <a:gd name="T20" fmla="*/ 148 w 176"/>
                  <a:gd name="T21" fmla="*/ 72 h 144"/>
                  <a:gd name="T22" fmla="*/ 148 w 176"/>
                  <a:gd name="T23" fmla="*/ 64 h 144"/>
                  <a:gd name="T24" fmla="*/ 116 w 176"/>
                  <a:gd name="T25" fmla="*/ 80 h 144"/>
                  <a:gd name="T26" fmla="*/ 116 w 176"/>
                  <a:gd name="T27" fmla="*/ 88 h 144"/>
                  <a:gd name="T28" fmla="*/ 152 w 176"/>
                  <a:gd name="T29" fmla="*/ 84 h 144"/>
                  <a:gd name="T30" fmla="*/ 148 w 176"/>
                  <a:gd name="T31" fmla="*/ 48 h 144"/>
                  <a:gd name="T32" fmla="*/ 112 w 176"/>
                  <a:gd name="T33" fmla="*/ 52 h 144"/>
                  <a:gd name="T34" fmla="*/ 148 w 176"/>
                  <a:gd name="T35" fmla="*/ 56 h 144"/>
                  <a:gd name="T36" fmla="*/ 148 w 176"/>
                  <a:gd name="T37" fmla="*/ 48 h 144"/>
                  <a:gd name="T38" fmla="*/ 72 w 176"/>
                  <a:gd name="T39" fmla="*/ 28 h 144"/>
                  <a:gd name="T40" fmla="*/ 64 w 176"/>
                  <a:gd name="T41" fmla="*/ 28 h 144"/>
                  <a:gd name="T42" fmla="*/ 52 w 176"/>
                  <a:gd name="T43" fmla="*/ 104 h 144"/>
                  <a:gd name="T44" fmla="*/ 152 w 176"/>
                  <a:gd name="T45" fmla="*/ 100 h 144"/>
                  <a:gd name="T46" fmla="*/ 52 w 176"/>
                  <a:gd name="T47" fmla="*/ 96 h 144"/>
                  <a:gd name="T48" fmla="*/ 52 w 176"/>
                  <a:gd name="T49" fmla="*/ 104 h 144"/>
                  <a:gd name="T50" fmla="*/ 148 w 176"/>
                  <a:gd name="T51" fmla="*/ 120 h 144"/>
                  <a:gd name="T52" fmla="*/ 148 w 176"/>
                  <a:gd name="T53" fmla="*/ 112 h 144"/>
                  <a:gd name="T54" fmla="*/ 48 w 176"/>
                  <a:gd name="T55" fmla="*/ 116 h 144"/>
                  <a:gd name="T56" fmla="*/ 168 w 176"/>
                  <a:gd name="T57" fmla="*/ 0 h 144"/>
                  <a:gd name="T58" fmla="*/ 24 w 176"/>
                  <a:gd name="T59" fmla="*/ 8 h 144"/>
                  <a:gd name="T60" fmla="*/ 8 w 176"/>
                  <a:gd name="T61" fmla="*/ 24 h 144"/>
                  <a:gd name="T62" fmla="*/ 0 w 176"/>
                  <a:gd name="T63" fmla="*/ 120 h 144"/>
                  <a:gd name="T64" fmla="*/ 168 w 176"/>
                  <a:gd name="T65" fmla="*/ 144 h 144"/>
                  <a:gd name="T66" fmla="*/ 176 w 176"/>
                  <a:gd name="T67" fmla="*/ 8 h 144"/>
                  <a:gd name="T68" fmla="*/ 168 w 176"/>
                  <a:gd name="T69" fmla="*/ 136 h 144"/>
                  <a:gd name="T70" fmla="*/ 8 w 176"/>
                  <a:gd name="T71" fmla="*/ 120 h 144"/>
                  <a:gd name="T72" fmla="*/ 24 w 176"/>
                  <a:gd name="T73" fmla="*/ 32 h 144"/>
                  <a:gd name="T74" fmla="*/ 28 w 176"/>
                  <a:gd name="T75" fmla="*/ 120 h 144"/>
                  <a:gd name="T76" fmla="*/ 32 w 176"/>
                  <a:gd name="T77" fmla="*/ 8 h 144"/>
                  <a:gd name="T78" fmla="*/ 168 w 176"/>
                  <a:gd name="T79" fmla="*/ 136 h 144"/>
                  <a:gd name="T80" fmla="*/ 56 w 176"/>
                  <a:gd name="T81" fmla="*/ 28 h 144"/>
                  <a:gd name="T82" fmla="*/ 48 w 176"/>
                  <a:gd name="T83" fmla="*/ 28 h 144"/>
                  <a:gd name="T84" fmla="*/ 52 w 176"/>
                  <a:gd name="T85" fmla="*/ 88 h 144"/>
                  <a:gd name="T86" fmla="*/ 96 w 176"/>
                  <a:gd name="T87" fmla="*/ 84 h 144"/>
                  <a:gd name="T88" fmla="*/ 92 w 176"/>
                  <a:gd name="T89" fmla="*/ 48 h 144"/>
                  <a:gd name="T90" fmla="*/ 48 w 176"/>
                  <a:gd name="T91" fmla="*/ 52 h 144"/>
                  <a:gd name="T92" fmla="*/ 52 w 176"/>
                  <a:gd name="T93" fmla="*/ 88 h 144"/>
                  <a:gd name="T94" fmla="*/ 88 w 176"/>
                  <a:gd name="T95" fmla="*/ 56 h 144"/>
                  <a:gd name="T96" fmla="*/ 56 w 176"/>
                  <a:gd name="T97" fmla="*/ 8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6" h="144">
                    <a:moveTo>
                      <a:pt x="84" y="32"/>
                    </a:moveTo>
                    <a:cubicBezTo>
                      <a:pt x="116" y="32"/>
                      <a:pt x="116" y="32"/>
                      <a:pt x="116" y="32"/>
                    </a:cubicBezTo>
                    <a:cubicBezTo>
                      <a:pt x="118" y="32"/>
                      <a:pt x="120" y="30"/>
                      <a:pt x="120" y="28"/>
                    </a:cubicBezTo>
                    <a:cubicBezTo>
                      <a:pt x="120" y="26"/>
                      <a:pt x="118" y="24"/>
                      <a:pt x="116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82" y="24"/>
                      <a:pt x="80" y="26"/>
                      <a:pt x="80" y="28"/>
                    </a:cubicBezTo>
                    <a:cubicBezTo>
                      <a:pt x="80" y="30"/>
                      <a:pt x="82" y="32"/>
                      <a:pt x="84" y="32"/>
                    </a:cubicBezTo>
                    <a:moveTo>
                      <a:pt x="132" y="32"/>
                    </a:moveTo>
                    <a:cubicBezTo>
                      <a:pt x="134" y="32"/>
                      <a:pt x="136" y="30"/>
                      <a:pt x="136" y="28"/>
                    </a:cubicBezTo>
                    <a:cubicBezTo>
                      <a:pt x="136" y="26"/>
                      <a:pt x="134" y="24"/>
                      <a:pt x="132" y="24"/>
                    </a:cubicBezTo>
                    <a:cubicBezTo>
                      <a:pt x="130" y="24"/>
                      <a:pt x="128" y="26"/>
                      <a:pt x="128" y="28"/>
                    </a:cubicBezTo>
                    <a:cubicBezTo>
                      <a:pt x="128" y="30"/>
                      <a:pt x="130" y="32"/>
                      <a:pt x="132" y="32"/>
                    </a:cubicBezTo>
                    <a:moveTo>
                      <a:pt x="148" y="32"/>
                    </a:moveTo>
                    <a:cubicBezTo>
                      <a:pt x="150" y="32"/>
                      <a:pt x="152" y="30"/>
                      <a:pt x="152" y="28"/>
                    </a:cubicBezTo>
                    <a:cubicBezTo>
                      <a:pt x="152" y="26"/>
                      <a:pt x="150" y="24"/>
                      <a:pt x="148" y="24"/>
                    </a:cubicBezTo>
                    <a:cubicBezTo>
                      <a:pt x="146" y="24"/>
                      <a:pt x="144" y="26"/>
                      <a:pt x="144" y="28"/>
                    </a:cubicBezTo>
                    <a:cubicBezTo>
                      <a:pt x="144" y="30"/>
                      <a:pt x="146" y="32"/>
                      <a:pt x="148" y="32"/>
                    </a:cubicBezTo>
                    <a:moveTo>
                      <a:pt x="148" y="64"/>
                    </a:moveTo>
                    <a:cubicBezTo>
                      <a:pt x="116" y="64"/>
                      <a:pt x="116" y="64"/>
                      <a:pt x="116" y="64"/>
                    </a:cubicBezTo>
                    <a:cubicBezTo>
                      <a:pt x="114" y="64"/>
                      <a:pt x="112" y="66"/>
                      <a:pt x="112" y="68"/>
                    </a:cubicBezTo>
                    <a:cubicBezTo>
                      <a:pt x="112" y="70"/>
                      <a:pt x="114" y="72"/>
                      <a:pt x="116" y="72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50" y="72"/>
                      <a:pt x="152" y="70"/>
                      <a:pt x="152" y="68"/>
                    </a:cubicBezTo>
                    <a:cubicBezTo>
                      <a:pt x="152" y="66"/>
                      <a:pt x="150" y="64"/>
                      <a:pt x="148" y="64"/>
                    </a:cubicBezTo>
                    <a:moveTo>
                      <a:pt x="148" y="80"/>
                    </a:moveTo>
                    <a:cubicBezTo>
                      <a:pt x="116" y="80"/>
                      <a:pt x="116" y="80"/>
                      <a:pt x="116" y="80"/>
                    </a:cubicBezTo>
                    <a:cubicBezTo>
                      <a:pt x="114" y="80"/>
                      <a:pt x="112" y="82"/>
                      <a:pt x="112" y="84"/>
                    </a:cubicBezTo>
                    <a:cubicBezTo>
                      <a:pt x="112" y="86"/>
                      <a:pt x="114" y="88"/>
                      <a:pt x="116" y="88"/>
                    </a:cubicBezTo>
                    <a:cubicBezTo>
                      <a:pt x="148" y="88"/>
                      <a:pt x="148" y="88"/>
                      <a:pt x="148" y="88"/>
                    </a:cubicBezTo>
                    <a:cubicBezTo>
                      <a:pt x="150" y="88"/>
                      <a:pt x="152" y="86"/>
                      <a:pt x="152" y="84"/>
                    </a:cubicBezTo>
                    <a:cubicBezTo>
                      <a:pt x="152" y="82"/>
                      <a:pt x="150" y="80"/>
                      <a:pt x="148" y="80"/>
                    </a:cubicBezTo>
                    <a:moveTo>
                      <a:pt x="148" y="48"/>
                    </a:moveTo>
                    <a:cubicBezTo>
                      <a:pt x="116" y="48"/>
                      <a:pt x="116" y="48"/>
                      <a:pt x="116" y="48"/>
                    </a:cubicBezTo>
                    <a:cubicBezTo>
                      <a:pt x="114" y="48"/>
                      <a:pt x="112" y="50"/>
                      <a:pt x="112" y="52"/>
                    </a:cubicBezTo>
                    <a:cubicBezTo>
                      <a:pt x="112" y="54"/>
                      <a:pt x="114" y="56"/>
                      <a:pt x="116" y="56"/>
                    </a:cubicBezTo>
                    <a:cubicBezTo>
                      <a:pt x="148" y="56"/>
                      <a:pt x="148" y="56"/>
                      <a:pt x="148" y="56"/>
                    </a:cubicBezTo>
                    <a:cubicBezTo>
                      <a:pt x="150" y="56"/>
                      <a:pt x="152" y="54"/>
                      <a:pt x="152" y="52"/>
                    </a:cubicBezTo>
                    <a:cubicBezTo>
                      <a:pt x="152" y="50"/>
                      <a:pt x="150" y="48"/>
                      <a:pt x="148" y="48"/>
                    </a:cubicBezTo>
                    <a:moveTo>
                      <a:pt x="68" y="32"/>
                    </a:moveTo>
                    <a:cubicBezTo>
                      <a:pt x="70" y="32"/>
                      <a:pt x="72" y="30"/>
                      <a:pt x="72" y="28"/>
                    </a:cubicBezTo>
                    <a:cubicBezTo>
                      <a:pt x="72" y="26"/>
                      <a:pt x="70" y="24"/>
                      <a:pt x="68" y="24"/>
                    </a:cubicBezTo>
                    <a:cubicBezTo>
                      <a:pt x="66" y="24"/>
                      <a:pt x="64" y="26"/>
                      <a:pt x="64" y="28"/>
                    </a:cubicBezTo>
                    <a:cubicBezTo>
                      <a:pt x="64" y="30"/>
                      <a:pt x="66" y="32"/>
                      <a:pt x="68" y="32"/>
                    </a:cubicBezTo>
                    <a:moveTo>
                      <a:pt x="52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50" y="104"/>
                      <a:pt x="152" y="102"/>
                      <a:pt x="152" y="100"/>
                    </a:cubicBezTo>
                    <a:cubicBezTo>
                      <a:pt x="152" y="98"/>
                      <a:pt x="150" y="96"/>
                      <a:pt x="148" y="96"/>
                    </a:cubicBezTo>
                    <a:cubicBezTo>
                      <a:pt x="52" y="96"/>
                      <a:pt x="52" y="96"/>
                      <a:pt x="52" y="96"/>
                    </a:cubicBezTo>
                    <a:cubicBezTo>
                      <a:pt x="50" y="96"/>
                      <a:pt x="48" y="98"/>
                      <a:pt x="48" y="100"/>
                    </a:cubicBezTo>
                    <a:cubicBezTo>
                      <a:pt x="48" y="102"/>
                      <a:pt x="50" y="104"/>
                      <a:pt x="52" y="104"/>
                    </a:cubicBezTo>
                    <a:moveTo>
                      <a:pt x="52" y="120"/>
                    </a:moveTo>
                    <a:cubicBezTo>
                      <a:pt x="148" y="120"/>
                      <a:pt x="148" y="120"/>
                      <a:pt x="148" y="120"/>
                    </a:cubicBezTo>
                    <a:cubicBezTo>
                      <a:pt x="150" y="120"/>
                      <a:pt x="152" y="118"/>
                      <a:pt x="152" y="116"/>
                    </a:cubicBezTo>
                    <a:cubicBezTo>
                      <a:pt x="152" y="114"/>
                      <a:pt x="150" y="112"/>
                      <a:pt x="148" y="112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50" y="112"/>
                      <a:pt x="48" y="114"/>
                      <a:pt x="48" y="116"/>
                    </a:cubicBezTo>
                    <a:cubicBezTo>
                      <a:pt x="48" y="118"/>
                      <a:pt x="50" y="120"/>
                      <a:pt x="52" y="120"/>
                    </a:cubicBezTo>
                    <a:moveTo>
                      <a:pt x="168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4" y="4"/>
                      <a:pt x="24" y="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4" y="24"/>
                      <a:pt x="0" y="28"/>
                      <a:pt x="0" y="32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33"/>
                      <a:pt x="11" y="144"/>
                      <a:pt x="24" y="144"/>
                    </a:cubicBezTo>
                    <a:cubicBezTo>
                      <a:pt x="168" y="144"/>
                      <a:pt x="168" y="144"/>
                      <a:pt x="168" y="144"/>
                    </a:cubicBezTo>
                    <a:cubicBezTo>
                      <a:pt x="172" y="144"/>
                      <a:pt x="176" y="140"/>
                      <a:pt x="176" y="136"/>
                    </a:cubicBezTo>
                    <a:cubicBezTo>
                      <a:pt x="176" y="8"/>
                      <a:pt x="176" y="8"/>
                      <a:pt x="176" y="8"/>
                    </a:cubicBezTo>
                    <a:cubicBezTo>
                      <a:pt x="176" y="4"/>
                      <a:pt x="172" y="0"/>
                      <a:pt x="168" y="0"/>
                    </a:cubicBezTo>
                    <a:moveTo>
                      <a:pt x="168" y="136"/>
                    </a:moveTo>
                    <a:cubicBezTo>
                      <a:pt x="24" y="136"/>
                      <a:pt x="24" y="136"/>
                      <a:pt x="24" y="136"/>
                    </a:cubicBezTo>
                    <a:cubicBezTo>
                      <a:pt x="15" y="136"/>
                      <a:pt x="8" y="129"/>
                      <a:pt x="8" y="120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8"/>
                      <a:pt x="26" y="120"/>
                      <a:pt x="28" y="120"/>
                    </a:cubicBezTo>
                    <a:cubicBezTo>
                      <a:pt x="30" y="120"/>
                      <a:pt x="32" y="118"/>
                      <a:pt x="32" y="116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168" y="8"/>
                      <a:pt x="168" y="8"/>
                      <a:pt x="168" y="8"/>
                    </a:cubicBezTo>
                    <a:lnTo>
                      <a:pt x="168" y="136"/>
                    </a:lnTo>
                    <a:close/>
                    <a:moveTo>
                      <a:pt x="52" y="32"/>
                    </a:moveTo>
                    <a:cubicBezTo>
                      <a:pt x="54" y="32"/>
                      <a:pt x="56" y="30"/>
                      <a:pt x="56" y="28"/>
                    </a:cubicBezTo>
                    <a:cubicBezTo>
                      <a:pt x="56" y="26"/>
                      <a:pt x="54" y="24"/>
                      <a:pt x="52" y="24"/>
                    </a:cubicBezTo>
                    <a:cubicBezTo>
                      <a:pt x="50" y="24"/>
                      <a:pt x="48" y="26"/>
                      <a:pt x="48" y="28"/>
                    </a:cubicBezTo>
                    <a:cubicBezTo>
                      <a:pt x="48" y="30"/>
                      <a:pt x="50" y="32"/>
                      <a:pt x="52" y="32"/>
                    </a:cubicBezTo>
                    <a:moveTo>
                      <a:pt x="52" y="88"/>
                    </a:moveTo>
                    <a:cubicBezTo>
                      <a:pt x="92" y="88"/>
                      <a:pt x="92" y="88"/>
                      <a:pt x="92" y="88"/>
                    </a:cubicBezTo>
                    <a:cubicBezTo>
                      <a:pt x="94" y="88"/>
                      <a:pt x="96" y="86"/>
                      <a:pt x="96" y="84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6" y="50"/>
                      <a:pt x="94" y="48"/>
                      <a:pt x="92" y="48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50" y="48"/>
                      <a:pt x="48" y="50"/>
                      <a:pt x="48" y="52"/>
                    </a:cubicBezTo>
                    <a:cubicBezTo>
                      <a:pt x="48" y="84"/>
                      <a:pt x="48" y="84"/>
                      <a:pt x="48" y="84"/>
                    </a:cubicBezTo>
                    <a:cubicBezTo>
                      <a:pt x="48" y="86"/>
                      <a:pt x="50" y="88"/>
                      <a:pt x="52" y="88"/>
                    </a:cubicBezTo>
                    <a:moveTo>
                      <a:pt x="56" y="56"/>
                    </a:moveTo>
                    <a:cubicBezTo>
                      <a:pt x="88" y="56"/>
                      <a:pt x="88" y="56"/>
                      <a:pt x="88" y="56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56" y="80"/>
                      <a:pt x="56" y="80"/>
                      <a:pt x="56" y="80"/>
                    </a:cubicBezTo>
                    <a:lnTo>
                      <a:pt x="56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9601200" y="7239000"/>
            <a:ext cx="6934200" cy="2015192"/>
            <a:chOff x="9639300" y="3057489"/>
            <a:chExt cx="6934200" cy="2015192"/>
          </a:xfrm>
        </p:grpSpPr>
        <p:grpSp>
          <p:nvGrpSpPr>
            <p:cNvPr id="6" name="Group 5"/>
            <p:cNvGrpSpPr/>
            <p:nvPr/>
          </p:nvGrpSpPr>
          <p:grpSpPr>
            <a:xfrm>
              <a:off x="11353800" y="3116938"/>
              <a:ext cx="5219700" cy="1955743"/>
              <a:chOff x="11353800" y="3057489"/>
              <a:chExt cx="5219700" cy="195574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1391900" y="3074240"/>
                <a:ext cx="5181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tx2"/>
                    </a:solidFill>
                  </a:rPr>
                  <a:t>SBA mailed </a:t>
                </a:r>
                <a:r>
                  <a:rPr lang="en-US" sz="2000" dirty="0">
                    <a:solidFill>
                      <a:schemeClr val="tx2"/>
                    </a:solidFill>
                  </a:rPr>
                  <a:t>files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between</a:t>
                </a:r>
                <a:r>
                  <a:rPr lang="en-US" sz="2000" dirty="0">
                    <a:solidFill>
                      <a:schemeClr val="tx2"/>
                    </a:solidFill>
                  </a:rPr>
                  <a:t> district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offices</a:t>
                </a:r>
                <a:r>
                  <a:rPr lang="en-US" sz="2000" dirty="0">
                    <a:solidFill>
                      <a:schemeClr val="tx2"/>
                    </a:solidFill>
                  </a:rPr>
                  <a:t> to share information required to manage small business accounts. This </a:t>
                </a:r>
                <a:r>
                  <a:rPr lang="en-US" sz="2000" dirty="0" smtClean="0">
                    <a:solidFill>
                      <a:schemeClr val="tx2"/>
                    </a:solidFill>
                  </a:rPr>
                  <a:t>adds </a:t>
                </a:r>
                <a:r>
                  <a:rPr lang="en-US" sz="2000" dirty="0">
                    <a:solidFill>
                      <a:schemeClr val="tx2"/>
                    </a:solidFill>
                  </a:rPr>
                  <a:t>up to hundreds of thousands of dollars in costs </a:t>
                </a:r>
                <a:r>
                  <a:rPr lang="en-US" sz="2000" dirty="0" smtClean="0">
                    <a:solidFill>
                      <a:schemeClr val="tx2"/>
                    </a:solidFill>
                  </a:rPr>
                  <a:t>annually.</a:t>
                </a:r>
                <a:r>
                  <a:rPr lang="en-US" sz="2000" dirty="0">
                    <a:solidFill>
                      <a:schemeClr val="tx2"/>
                    </a:solidFill>
                  </a:rPr>
                  <a:t/>
                </a:r>
                <a:br>
                  <a:rPr lang="en-US" sz="2000" dirty="0">
                    <a:solidFill>
                      <a:schemeClr val="tx2"/>
                    </a:solidFill>
                  </a:rPr>
                </a:b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1353800" y="3057489"/>
                <a:ext cx="48006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3600" dirty="0">
                  <a:latin typeface="+mj-lt"/>
                </a:endParaRPr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9639300" y="3057489"/>
              <a:ext cx="1600200" cy="16002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Freeform 46"/>
          <p:cNvSpPr>
            <a:spLocks noEditPoints="1"/>
          </p:cNvSpPr>
          <p:nvPr/>
        </p:nvSpPr>
        <p:spPr bwMode="auto">
          <a:xfrm>
            <a:off x="9982200" y="7772400"/>
            <a:ext cx="783876" cy="661935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kern="1200"/>
          </a:p>
        </p:txBody>
      </p:sp>
      <p:pic>
        <p:nvPicPr>
          <p:cNvPr id="20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962400"/>
            <a:ext cx="8763000" cy="5029200"/>
          </a:xfrm>
          <a:prstGeom prst="rect">
            <a:avLst/>
          </a:prstGeom>
          <a:noFill/>
          <a:ln w="9525" cap="flat" cmpd="sng">
            <a:solidFill>
              <a:srgbClr val="1F497D"/>
            </a:solidFill>
            <a:prstDash val="solid"/>
            <a:miter lim="8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7817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829800" y="2971800"/>
            <a:ext cx="1600200" cy="1600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Certify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5</a:t>
            </a:fld>
            <a:endParaRPr/>
          </a:p>
        </p:txBody>
      </p:sp>
      <p:grpSp>
        <p:nvGrpSpPr>
          <p:cNvPr id="15" name="Group 14"/>
          <p:cNvGrpSpPr/>
          <p:nvPr/>
        </p:nvGrpSpPr>
        <p:grpSpPr>
          <a:xfrm>
            <a:off x="914400" y="3048000"/>
            <a:ext cx="6934200" cy="1716871"/>
            <a:chOff x="1714500" y="3057489"/>
            <a:chExt cx="6934200" cy="1716871"/>
          </a:xfrm>
        </p:grpSpPr>
        <p:grpSp>
          <p:nvGrpSpPr>
            <p:cNvPr id="4" name="Group 3"/>
            <p:cNvGrpSpPr/>
            <p:nvPr/>
          </p:nvGrpSpPr>
          <p:grpSpPr>
            <a:xfrm>
              <a:off x="3429000" y="3116938"/>
              <a:ext cx="5219700" cy="1657422"/>
              <a:chOff x="3429000" y="3057489"/>
              <a:chExt cx="5219700" cy="165742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429000" y="3699248"/>
                <a:ext cx="52197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</a:rPr>
                  <a:t>Eliminate redundancy by storing documents in one location and re-using them for future needs.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429000" y="3057489"/>
                <a:ext cx="48006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Re-use Docs</a:t>
                </a:r>
                <a:endParaRPr lang="en-US" sz="3600" dirty="0">
                  <a:latin typeface="+mj-lt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714500" y="3057489"/>
              <a:ext cx="1600200" cy="1600200"/>
              <a:chOff x="1714500" y="3057489"/>
              <a:chExt cx="1600200" cy="16002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714500" y="3057489"/>
                <a:ext cx="1600200" cy="1600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 87"/>
              <p:cNvSpPr>
                <a:spLocks noEditPoints="1"/>
              </p:cNvSpPr>
              <p:nvPr/>
            </p:nvSpPr>
            <p:spPr bwMode="auto">
              <a:xfrm>
                <a:off x="2122662" y="3526621"/>
                <a:ext cx="783876" cy="661936"/>
              </a:xfrm>
              <a:custGeom>
                <a:avLst/>
                <a:gdLst>
                  <a:gd name="T0" fmla="*/ 116 w 176"/>
                  <a:gd name="T1" fmla="*/ 32 h 144"/>
                  <a:gd name="T2" fmla="*/ 116 w 176"/>
                  <a:gd name="T3" fmla="*/ 24 h 144"/>
                  <a:gd name="T4" fmla="*/ 80 w 176"/>
                  <a:gd name="T5" fmla="*/ 28 h 144"/>
                  <a:gd name="T6" fmla="*/ 132 w 176"/>
                  <a:gd name="T7" fmla="*/ 32 h 144"/>
                  <a:gd name="T8" fmla="*/ 132 w 176"/>
                  <a:gd name="T9" fmla="*/ 24 h 144"/>
                  <a:gd name="T10" fmla="*/ 132 w 176"/>
                  <a:gd name="T11" fmla="*/ 32 h 144"/>
                  <a:gd name="T12" fmla="*/ 152 w 176"/>
                  <a:gd name="T13" fmla="*/ 28 h 144"/>
                  <a:gd name="T14" fmla="*/ 144 w 176"/>
                  <a:gd name="T15" fmla="*/ 28 h 144"/>
                  <a:gd name="T16" fmla="*/ 148 w 176"/>
                  <a:gd name="T17" fmla="*/ 64 h 144"/>
                  <a:gd name="T18" fmla="*/ 112 w 176"/>
                  <a:gd name="T19" fmla="*/ 68 h 144"/>
                  <a:gd name="T20" fmla="*/ 148 w 176"/>
                  <a:gd name="T21" fmla="*/ 72 h 144"/>
                  <a:gd name="T22" fmla="*/ 148 w 176"/>
                  <a:gd name="T23" fmla="*/ 64 h 144"/>
                  <a:gd name="T24" fmla="*/ 116 w 176"/>
                  <a:gd name="T25" fmla="*/ 80 h 144"/>
                  <a:gd name="T26" fmla="*/ 116 w 176"/>
                  <a:gd name="T27" fmla="*/ 88 h 144"/>
                  <a:gd name="T28" fmla="*/ 152 w 176"/>
                  <a:gd name="T29" fmla="*/ 84 h 144"/>
                  <a:gd name="T30" fmla="*/ 148 w 176"/>
                  <a:gd name="T31" fmla="*/ 48 h 144"/>
                  <a:gd name="T32" fmla="*/ 112 w 176"/>
                  <a:gd name="T33" fmla="*/ 52 h 144"/>
                  <a:gd name="T34" fmla="*/ 148 w 176"/>
                  <a:gd name="T35" fmla="*/ 56 h 144"/>
                  <a:gd name="T36" fmla="*/ 148 w 176"/>
                  <a:gd name="T37" fmla="*/ 48 h 144"/>
                  <a:gd name="T38" fmla="*/ 72 w 176"/>
                  <a:gd name="T39" fmla="*/ 28 h 144"/>
                  <a:gd name="T40" fmla="*/ 64 w 176"/>
                  <a:gd name="T41" fmla="*/ 28 h 144"/>
                  <a:gd name="T42" fmla="*/ 52 w 176"/>
                  <a:gd name="T43" fmla="*/ 104 h 144"/>
                  <a:gd name="T44" fmla="*/ 152 w 176"/>
                  <a:gd name="T45" fmla="*/ 100 h 144"/>
                  <a:gd name="T46" fmla="*/ 52 w 176"/>
                  <a:gd name="T47" fmla="*/ 96 h 144"/>
                  <a:gd name="T48" fmla="*/ 52 w 176"/>
                  <a:gd name="T49" fmla="*/ 104 h 144"/>
                  <a:gd name="T50" fmla="*/ 148 w 176"/>
                  <a:gd name="T51" fmla="*/ 120 h 144"/>
                  <a:gd name="T52" fmla="*/ 148 w 176"/>
                  <a:gd name="T53" fmla="*/ 112 h 144"/>
                  <a:gd name="T54" fmla="*/ 48 w 176"/>
                  <a:gd name="T55" fmla="*/ 116 h 144"/>
                  <a:gd name="T56" fmla="*/ 168 w 176"/>
                  <a:gd name="T57" fmla="*/ 0 h 144"/>
                  <a:gd name="T58" fmla="*/ 24 w 176"/>
                  <a:gd name="T59" fmla="*/ 8 h 144"/>
                  <a:gd name="T60" fmla="*/ 8 w 176"/>
                  <a:gd name="T61" fmla="*/ 24 h 144"/>
                  <a:gd name="T62" fmla="*/ 0 w 176"/>
                  <a:gd name="T63" fmla="*/ 120 h 144"/>
                  <a:gd name="T64" fmla="*/ 168 w 176"/>
                  <a:gd name="T65" fmla="*/ 144 h 144"/>
                  <a:gd name="T66" fmla="*/ 176 w 176"/>
                  <a:gd name="T67" fmla="*/ 8 h 144"/>
                  <a:gd name="T68" fmla="*/ 168 w 176"/>
                  <a:gd name="T69" fmla="*/ 136 h 144"/>
                  <a:gd name="T70" fmla="*/ 8 w 176"/>
                  <a:gd name="T71" fmla="*/ 120 h 144"/>
                  <a:gd name="T72" fmla="*/ 24 w 176"/>
                  <a:gd name="T73" fmla="*/ 32 h 144"/>
                  <a:gd name="T74" fmla="*/ 28 w 176"/>
                  <a:gd name="T75" fmla="*/ 120 h 144"/>
                  <a:gd name="T76" fmla="*/ 32 w 176"/>
                  <a:gd name="T77" fmla="*/ 8 h 144"/>
                  <a:gd name="T78" fmla="*/ 168 w 176"/>
                  <a:gd name="T79" fmla="*/ 136 h 144"/>
                  <a:gd name="T80" fmla="*/ 56 w 176"/>
                  <a:gd name="T81" fmla="*/ 28 h 144"/>
                  <a:gd name="T82" fmla="*/ 48 w 176"/>
                  <a:gd name="T83" fmla="*/ 28 h 144"/>
                  <a:gd name="T84" fmla="*/ 52 w 176"/>
                  <a:gd name="T85" fmla="*/ 88 h 144"/>
                  <a:gd name="T86" fmla="*/ 96 w 176"/>
                  <a:gd name="T87" fmla="*/ 84 h 144"/>
                  <a:gd name="T88" fmla="*/ 92 w 176"/>
                  <a:gd name="T89" fmla="*/ 48 h 144"/>
                  <a:gd name="T90" fmla="*/ 48 w 176"/>
                  <a:gd name="T91" fmla="*/ 52 h 144"/>
                  <a:gd name="T92" fmla="*/ 52 w 176"/>
                  <a:gd name="T93" fmla="*/ 88 h 144"/>
                  <a:gd name="T94" fmla="*/ 88 w 176"/>
                  <a:gd name="T95" fmla="*/ 56 h 144"/>
                  <a:gd name="T96" fmla="*/ 56 w 176"/>
                  <a:gd name="T97" fmla="*/ 8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6" h="144">
                    <a:moveTo>
                      <a:pt x="84" y="32"/>
                    </a:moveTo>
                    <a:cubicBezTo>
                      <a:pt x="116" y="32"/>
                      <a:pt x="116" y="32"/>
                      <a:pt x="116" y="32"/>
                    </a:cubicBezTo>
                    <a:cubicBezTo>
                      <a:pt x="118" y="32"/>
                      <a:pt x="120" y="30"/>
                      <a:pt x="120" y="28"/>
                    </a:cubicBezTo>
                    <a:cubicBezTo>
                      <a:pt x="120" y="26"/>
                      <a:pt x="118" y="24"/>
                      <a:pt x="116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82" y="24"/>
                      <a:pt x="80" y="26"/>
                      <a:pt x="80" y="28"/>
                    </a:cubicBezTo>
                    <a:cubicBezTo>
                      <a:pt x="80" y="30"/>
                      <a:pt x="82" y="32"/>
                      <a:pt x="84" y="32"/>
                    </a:cubicBezTo>
                    <a:moveTo>
                      <a:pt x="132" y="32"/>
                    </a:moveTo>
                    <a:cubicBezTo>
                      <a:pt x="134" y="32"/>
                      <a:pt x="136" y="30"/>
                      <a:pt x="136" y="28"/>
                    </a:cubicBezTo>
                    <a:cubicBezTo>
                      <a:pt x="136" y="26"/>
                      <a:pt x="134" y="24"/>
                      <a:pt x="132" y="24"/>
                    </a:cubicBezTo>
                    <a:cubicBezTo>
                      <a:pt x="130" y="24"/>
                      <a:pt x="128" y="26"/>
                      <a:pt x="128" y="28"/>
                    </a:cubicBezTo>
                    <a:cubicBezTo>
                      <a:pt x="128" y="30"/>
                      <a:pt x="130" y="32"/>
                      <a:pt x="132" y="32"/>
                    </a:cubicBezTo>
                    <a:moveTo>
                      <a:pt x="148" y="32"/>
                    </a:moveTo>
                    <a:cubicBezTo>
                      <a:pt x="150" y="32"/>
                      <a:pt x="152" y="30"/>
                      <a:pt x="152" y="28"/>
                    </a:cubicBezTo>
                    <a:cubicBezTo>
                      <a:pt x="152" y="26"/>
                      <a:pt x="150" y="24"/>
                      <a:pt x="148" y="24"/>
                    </a:cubicBezTo>
                    <a:cubicBezTo>
                      <a:pt x="146" y="24"/>
                      <a:pt x="144" y="26"/>
                      <a:pt x="144" y="28"/>
                    </a:cubicBezTo>
                    <a:cubicBezTo>
                      <a:pt x="144" y="30"/>
                      <a:pt x="146" y="32"/>
                      <a:pt x="148" y="32"/>
                    </a:cubicBezTo>
                    <a:moveTo>
                      <a:pt x="148" y="64"/>
                    </a:moveTo>
                    <a:cubicBezTo>
                      <a:pt x="116" y="64"/>
                      <a:pt x="116" y="64"/>
                      <a:pt x="116" y="64"/>
                    </a:cubicBezTo>
                    <a:cubicBezTo>
                      <a:pt x="114" y="64"/>
                      <a:pt x="112" y="66"/>
                      <a:pt x="112" y="68"/>
                    </a:cubicBezTo>
                    <a:cubicBezTo>
                      <a:pt x="112" y="70"/>
                      <a:pt x="114" y="72"/>
                      <a:pt x="116" y="72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50" y="72"/>
                      <a:pt x="152" y="70"/>
                      <a:pt x="152" y="68"/>
                    </a:cubicBezTo>
                    <a:cubicBezTo>
                      <a:pt x="152" y="66"/>
                      <a:pt x="150" y="64"/>
                      <a:pt x="148" y="64"/>
                    </a:cubicBezTo>
                    <a:moveTo>
                      <a:pt x="148" y="80"/>
                    </a:moveTo>
                    <a:cubicBezTo>
                      <a:pt x="116" y="80"/>
                      <a:pt x="116" y="80"/>
                      <a:pt x="116" y="80"/>
                    </a:cubicBezTo>
                    <a:cubicBezTo>
                      <a:pt x="114" y="80"/>
                      <a:pt x="112" y="82"/>
                      <a:pt x="112" y="84"/>
                    </a:cubicBezTo>
                    <a:cubicBezTo>
                      <a:pt x="112" y="86"/>
                      <a:pt x="114" y="88"/>
                      <a:pt x="116" y="88"/>
                    </a:cubicBezTo>
                    <a:cubicBezTo>
                      <a:pt x="148" y="88"/>
                      <a:pt x="148" y="88"/>
                      <a:pt x="148" y="88"/>
                    </a:cubicBezTo>
                    <a:cubicBezTo>
                      <a:pt x="150" y="88"/>
                      <a:pt x="152" y="86"/>
                      <a:pt x="152" y="84"/>
                    </a:cubicBezTo>
                    <a:cubicBezTo>
                      <a:pt x="152" y="82"/>
                      <a:pt x="150" y="80"/>
                      <a:pt x="148" y="80"/>
                    </a:cubicBezTo>
                    <a:moveTo>
                      <a:pt x="148" y="48"/>
                    </a:moveTo>
                    <a:cubicBezTo>
                      <a:pt x="116" y="48"/>
                      <a:pt x="116" y="48"/>
                      <a:pt x="116" y="48"/>
                    </a:cubicBezTo>
                    <a:cubicBezTo>
                      <a:pt x="114" y="48"/>
                      <a:pt x="112" y="50"/>
                      <a:pt x="112" y="52"/>
                    </a:cubicBezTo>
                    <a:cubicBezTo>
                      <a:pt x="112" y="54"/>
                      <a:pt x="114" y="56"/>
                      <a:pt x="116" y="56"/>
                    </a:cubicBezTo>
                    <a:cubicBezTo>
                      <a:pt x="148" y="56"/>
                      <a:pt x="148" y="56"/>
                      <a:pt x="148" y="56"/>
                    </a:cubicBezTo>
                    <a:cubicBezTo>
                      <a:pt x="150" y="56"/>
                      <a:pt x="152" y="54"/>
                      <a:pt x="152" y="52"/>
                    </a:cubicBezTo>
                    <a:cubicBezTo>
                      <a:pt x="152" y="50"/>
                      <a:pt x="150" y="48"/>
                      <a:pt x="148" y="48"/>
                    </a:cubicBezTo>
                    <a:moveTo>
                      <a:pt x="68" y="32"/>
                    </a:moveTo>
                    <a:cubicBezTo>
                      <a:pt x="70" y="32"/>
                      <a:pt x="72" y="30"/>
                      <a:pt x="72" y="28"/>
                    </a:cubicBezTo>
                    <a:cubicBezTo>
                      <a:pt x="72" y="26"/>
                      <a:pt x="70" y="24"/>
                      <a:pt x="68" y="24"/>
                    </a:cubicBezTo>
                    <a:cubicBezTo>
                      <a:pt x="66" y="24"/>
                      <a:pt x="64" y="26"/>
                      <a:pt x="64" y="28"/>
                    </a:cubicBezTo>
                    <a:cubicBezTo>
                      <a:pt x="64" y="30"/>
                      <a:pt x="66" y="32"/>
                      <a:pt x="68" y="32"/>
                    </a:cubicBezTo>
                    <a:moveTo>
                      <a:pt x="52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50" y="104"/>
                      <a:pt x="152" y="102"/>
                      <a:pt x="152" y="100"/>
                    </a:cubicBezTo>
                    <a:cubicBezTo>
                      <a:pt x="152" y="98"/>
                      <a:pt x="150" y="96"/>
                      <a:pt x="148" y="96"/>
                    </a:cubicBezTo>
                    <a:cubicBezTo>
                      <a:pt x="52" y="96"/>
                      <a:pt x="52" y="96"/>
                      <a:pt x="52" y="96"/>
                    </a:cubicBezTo>
                    <a:cubicBezTo>
                      <a:pt x="50" y="96"/>
                      <a:pt x="48" y="98"/>
                      <a:pt x="48" y="100"/>
                    </a:cubicBezTo>
                    <a:cubicBezTo>
                      <a:pt x="48" y="102"/>
                      <a:pt x="50" y="104"/>
                      <a:pt x="52" y="104"/>
                    </a:cubicBezTo>
                    <a:moveTo>
                      <a:pt x="52" y="120"/>
                    </a:moveTo>
                    <a:cubicBezTo>
                      <a:pt x="148" y="120"/>
                      <a:pt x="148" y="120"/>
                      <a:pt x="148" y="120"/>
                    </a:cubicBezTo>
                    <a:cubicBezTo>
                      <a:pt x="150" y="120"/>
                      <a:pt x="152" y="118"/>
                      <a:pt x="152" y="116"/>
                    </a:cubicBezTo>
                    <a:cubicBezTo>
                      <a:pt x="152" y="114"/>
                      <a:pt x="150" y="112"/>
                      <a:pt x="148" y="112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50" y="112"/>
                      <a:pt x="48" y="114"/>
                      <a:pt x="48" y="116"/>
                    </a:cubicBezTo>
                    <a:cubicBezTo>
                      <a:pt x="48" y="118"/>
                      <a:pt x="50" y="120"/>
                      <a:pt x="52" y="120"/>
                    </a:cubicBezTo>
                    <a:moveTo>
                      <a:pt x="168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4" y="4"/>
                      <a:pt x="24" y="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4" y="24"/>
                      <a:pt x="0" y="28"/>
                      <a:pt x="0" y="32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33"/>
                      <a:pt x="11" y="144"/>
                      <a:pt x="24" y="144"/>
                    </a:cubicBezTo>
                    <a:cubicBezTo>
                      <a:pt x="168" y="144"/>
                      <a:pt x="168" y="144"/>
                      <a:pt x="168" y="144"/>
                    </a:cubicBezTo>
                    <a:cubicBezTo>
                      <a:pt x="172" y="144"/>
                      <a:pt x="176" y="140"/>
                      <a:pt x="176" y="136"/>
                    </a:cubicBezTo>
                    <a:cubicBezTo>
                      <a:pt x="176" y="8"/>
                      <a:pt x="176" y="8"/>
                      <a:pt x="176" y="8"/>
                    </a:cubicBezTo>
                    <a:cubicBezTo>
                      <a:pt x="176" y="4"/>
                      <a:pt x="172" y="0"/>
                      <a:pt x="168" y="0"/>
                    </a:cubicBezTo>
                    <a:moveTo>
                      <a:pt x="168" y="136"/>
                    </a:moveTo>
                    <a:cubicBezTo>
                      <a:pt x="24" y="136"/>
                      <a:pt x="24" y="136"/>
                      <a:pt x="24" y="136"/>
                    </a:cubicBezTo>
                    <a:cubicBezTo>
                      <a:pt x="15" y="136"/>
                      <a:pt x="8" y="129"/>
                      <a:pt x="8" y="120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8"/>
                      <a:pt x="26" y="120"/>
                      <a:pt x="28" y="120"/>
                    </a:cubicBezTo>
                    <a:cubicBezTo>
                      <a:pt x="30" y="120"/>
                      <a:pt x="32" y="118"/>
                      <a:pt x="32" y="116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168" y="8"/>
                      <a:pt x="168" y="8"/>
                      <a:pt x="168" y="8"/>
                    </a:cubicBezTo>
                    <a:lnTo>
                      <a:pt x="168" y="136"/>
                    </a:lnTo>
                    <a:close/>
                    <a:moveTo>
                      <a:pt x="52" y="32"/>
                    </a:moveTo>
                    <a:cubicBezTo>
                      <a:pt x="54" y="32"/>
                      <a:pt x="56" y="30"/>
                      <a:pt x="56" y="28"/>
                    </a:cubicBezTo>
                    <a:cubicBezTo>
                      <a:pt x="56" y="26"/>
                      <a:pt x="54" y="24"/>
                      <a:pt x="52" y="24"/>
                    </a:cubicBezTo>
                    <a:cubicBezTo>
                      <a:pt x="50" y="24"/>
                      <a:pt x="48" y="26"/>
                      <a:pt x="48" y="28"/>
                    </a:cubicBezTo>
                    <a:cubicBezTo>
                      <a:pt x="48" y="30"/>
                      <a:pt x="50" y="32"/>
                      <a:pt x="52" y="32"/>
                    </a:cubicBezTo>
                    <a:moveTo>
                      <a:pt x="52" y="88"/>
                    </a:moveTo>
                    <a:cubicBezTo>
                      <a:pt x="92" y="88"/>
                      <a:pt x="92" y="88"/>
                      <a:pt x="92" y="88"/>
                    </a:cubicBezTo>
                    <a:cubicBezTo>
                      <a:pt x="94" y="88"/>
                      <a:pt x="96" y="86"/>
                      <a:pt x="96" y="84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6" y="50"/>
                      <a:pt x="94" y="48"/>
                      <a:pt x="92" y="48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50" y="48"/>
                      <a:pt x="48" y="50"/>
                      <a:pt x="48" y="52"/>
                    </a:cubicBezTo>
                    <a:cubicBezTo>
                      <a:pt x="48" y="84"/>
                      <a:pt x="48" y="84"/>
                      <a:pt x="48" y="84"/>
                    </a:cubicBezTo>
                    <a:cubicBezTo>
                      <a:pt x="48" y="86"/>
                      <a:pt x="50" y="88"/>
                      <a:pt x="52" y="88"/>
                    </a:cubicBezTo>
                    <a:moveTo>
                      <a:pt x="56" y="56"/>
                    </a:moveTo>
                    <a:cubicBezTo>
                      <a:pt x="88" y="56"/>
                      <a:pt x="88" y="56"/>
                      <a:pt x="88" y="56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56" y="80"/>
                      <a:pt x="56" y="80"/>
                      <a:pt x="56" y="80"/>
                    </a:cubicBezTo>
                    <a:lnTo>
                      <a:pt x="56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914400" y="5720024"/>
            <a:ext cx="8420100" cy="2580751"/>
            <a:chOff x="9639300" y="5572089"/>
            <a:chExt cx="8420100" cy="2580751"/>
          </a:xfrm>
        </p:grpSpPr>
        <p:grpSp>
          <p:nvGrpSpPr>
            <p:cNvPr id="8" name="Group 7"/>
            <p:cNvGrpSpPr/>
            <p:nvPr/>
          </p:nvGrpSpPr>
          <p:grpSpPr>
            <a:xfrm>
              <a:off x="11353800" y="5572089"/>
              <a:ext cx="6705600" cy="2580751"/>
              <a:chOff x="11353800" y="5572089"/>
              <a:chExt cx="6705600" cy="2580751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11353800" y="6213848"/>
                <a:ext cx="52197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solidFill>
                      <a:schemeClr val="tx2"/>
                    </a:solidFill>
                  </a:rPr>
                  <a:t>Firms will be able to check their application dashboard for the most up-to-date information about their applications. This minimizes the need to call or email the SBA for information about where their application is in the process.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1353800" y="5572089"/>
                <a:ext cx="67056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Transparency </a:t>
                </a:r>
                <a:r>
                  <a:rPr lang="mr-IN" sz="3600" dirty="0" smtClean="0">
                    <a:latin typeface="+mj-lt"/>
                  </a:rPr>
                  <a:t>–</a:t>
                </a:r>
                <a:r>
                  <a:rPr lang="en-US" sz="3600" dirty="0" smtClean="0">
                    <a:latin typeface="+mj-lt"/>
                  </a:rPr>
                  <a:t> Status Updates</a:t>
                </a:r>
                <a:endParaRPr lang="en-US" sz="3600" dirty="0">
                  <a:latin typeface="+mj-lt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639300" y="5572089"/>
              <a:ext cx="1600200" cy="1600200"/>
              <a:chOff x="9639300" y="5572089"/>
              <a:chExt cx="1600200" cy="160020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9639300" y="5572089"/>
                <a:ext cx="1600200" cy="1600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79"/>
              <p:cNvSpPr>
                <a:spLocks noEditPoints="1"/>
              </p:cNvSpPr>
              <p:nvPr/>
            </p:nvSpPr>
            <p:spPr bwMode="auto">
              <a:xfrm>
                <a:off x="10119861" y="6045552"/>
                <a:ext cx="639078" cy="653275"/>
              </a:xfrm>
              <a:custGeom>
                <a:avLst/>
                <a:gdLst>
                  <a:gd name="T0" fmla="*/ 95 w 176"/>
                  <a:gd name="T1" fmla="*/ 128 h 176"/>
                  <a:gd name="T2" fmla="*/ 65 w 176"/>
                  <a:gd name="T3" fmla="*/ 128 h 176"/>
                  <a:gd name="T4" fmla="*/ 24 w 176"/>
                  <a:gd name="T5" fmla="*/ 132 h 176"/>
                  <a:gd name="T6" fmla="*/ 65 w 176"/>
                  <a:gd name="T7" fmla="*/ 136 h 176"/>
                  <a:gd name="T8" fmla="*/ 95 w 176"/>
                  <a:gd name="T9" fmla="*/ 136 h 176"/>
                  <a:gd name="T10" fmla="*/ 152 w 176"/>
                  <a:gd name="T11" fmla="*/ 132 h 176"/>
                  <a:gd name="T12" fmla="*/ 80 w 176"/>
                  <a:gd name="T13" fmla="*/ 140 h 176"/>
                  <a:gd name="T14" fmla="*/ 80 w 176"/>
                  <a:gd name="T15" fmla="*/ 124 h 176"/>
                  <a:gd name="T16" fmla="*/ 80 w 176"/>
                  <a:gd name="T17" fmla="*/ 140 h 176"/>
                  <a:gd name="T18" fmla="*/ 135 w 176"/>
                  <a:gd name="T19" fmla="*/ 84 h 176"/>
                  <a:gd name="T20" fmla="*/ 105 w 176"/>
                  <a:gd name="T21" fmla="*/ 84 h 176"/>
                  <a:gd name="T22" fmla="*/ 24 w 176"/>
                  <a:gd name="T23" fmla="*/ 88 h 176"/>
                  <a:gd name="T24" fmla="*/ 105 w 176"/>
                  <a:gd name="T25" fmla="*/ 92 h 176"/>
                  <a:gd name="T26" fmla="*/ 135 w 176"/>
                  <a:gd name="T27" fmla="*/ 92 h 176"/>
                  <a:gd name="T28" fmla="*/ 152 w 176"/>
                  <a:gd name="T29" fmla="*/ 88 h 176"/>
                  <a:gd name="T30" fmla="*/ 120 w 176"/>
                  <a:gd name="T31" fmla="*/ 96 h 176"/>
                  <a:gd name="T32" fmla="*/ 120 w 176"/>
                  <a:gd name="T33" fmla="*/ 80 h 176"/>
                  <a:gd name="T34" fmla="*/ 120 w 176"/>
                  <a:gd name="T35" fmla="*/ 96 h 176"/>
                  <a:gd name="T36" fmla="*/ 79 w 176"/>
                  <a:gd name="T37" fmla="*/ 40 h 176"/>
                  <a:gd name="T38" fmla="*/ 49 w 176"/>
                  <a:gd name="T39" fmla="*/ 40 h 176"/>
                  <a:gd name="T40" fmla="*/ 24 w 176"/>
                  <a:gd name="T41" fmla="*/ 44 h 176"/>
                  <a:gd name="T42" fmla="*/ 49 w 176"/>
                  <a:gd name="T43" fmla="*/ 48 h 176"/>
                  <a:gd name="T44" fmla="*/ 79 w 176"/>
                  <a:gd name="T45" fmla="*/ 48 h 176"/>
                  <a:gd name="T46" fmla="*/ 152 w 176"/>
                  <a:gd name="T47" fmla="*/ 44 h 176"/>
                  <a:gd name="T48" fmla="*/ 64 w 176"/>
                  <a:gd name="T49" fmla="*/ 52 h 176"/>
                  <a:gd name="T50" fmla="*/ 64 w 176"/>
                  <a:gd name="T51" fmla="*/ 36 h 176"/>
                  <a:gd name="T52" fmla="*/ 64 w 176"/>
                  <a:gd name="T53" fmla="*/ 52 h 176"/>
                  <a:gd name="T54" fmla="*/ 16 w 176"/>
                  <a:gd name="T55" fmla="*/ 0 h 176"/>
                  <a:gd name="T56" fmla="*/ 0 w 176"/>
                  <a:gd name="T57" fmla="*/ 160 h 176"/>
                  <a:gd name="T58" fmla="*/ 160 w 176"/>
                  <a:gd name="T59" fmla="*/ 176 h 176"/>
                  <a:gd name="T60" fmla="*/ 176 w 176"/>
                  <a:gd name="T61" fmla="*/ 16 h 176"/>
                  <a:gd name="T62" fmla="*/ 168 w 176"/>
                  <a:gd name="T63" fmla="*/ 160 h 176"/>
                  <a:gd name="T64" fmla="*/ 16 w 176"/>
                  <a:gd name="T65" fmla="*/ 168 h 176"/>
                  <a:gd name="T66" fmla="*/ 8 w 176"/>
                  <a:gd name="T67" fmla="*/ 16 h 176"/>
                  <a:gd name="T68" fmla="*/ 160 w 176"/>
                  <a:gd name="T69" fmla="*/ 8 h 176"/>
                  <a:gd name="T70" fmla="*/ 168 w 176"/>
                  <a:gd name="T71" fmla="*/ 16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6" h="176">
                    <a:moveTo>
                      <a:pt x="148" y="128"/>
                    </a:moveTo>
                    <a:cubicBezTo>
                      <a:pt x="95" y="128"/>
                      <a:pt x="95" y="128"/>
                      <a:pt x="95" y="128"/>
                    </a:cubicBezTo>
                    <a:cubicBezTo>
                      <a:pt x="94" y="121"/>
                      <a:pt x="87" y="116"/>
                      <a:pt x="80" y="116"/>
                    </a:cubicBezTo>
                    <a:cubicBezTo>
                      <a:pt x="73" y="116"/>
                      <a:pt x="66" y="121"/>
                      <a:pt x="65" y="128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6" y="128"/>
                      <a:pt x="24" y="130"/>
                      <a:pt x="24" y="132"/>
                    </a:cubicBezTo>
                    <a:cubicBezTo>
                      <a:pt x="24" y="134"/>
                      <a:pt x="26" y="136"/>
                      <a:pt x="28" y="136"/>
                    </a:cubicBezTo>
                    <a:cubicBezTo>
                      <a:pt x="65" y="136"/>
                      <a:pt x="65" y="136"/>
                      <a:pt x="65" y="136"/>
                    </a:cubicBezTo>
                    <a:cubicBezTo>
                      <a:pt x="66" y="143"/>
                      <a:pt x="73" y="148"/>
                      <a:pt x="80" y="148"/>
                    </a:cubicBezTo>
                    <a:cubicBezTo>
                      <a:pt x="87" y="148"/>
                      <a:pt x="94" y="143"/>
                      <a:pt x="95" y="136"/>
                    </a:cubicBezTo>
                    <a:cubicBezTo>
                      <a:pt x="148" y="136"/>
                      <a:pt x="148" y="136"/>
                      <a:pt x="148" y="136"/>
                    </a:cubicBezTo>
                    <a:cubicBezTo>
                      <a:pt x="150" y="136"/>
                      <a:pt x="152" y="134"/>
                      <a:pt x="152" y="132"/>
                    </a:cubicBezTo>
                    <a:cubicBezTo>
                      <a:pt x="152" y="130"/>
                      <a:pt x="150" y="128"/>
                      <a:pt x="148" y="128"/>
                    </a:cubicBezTo>
                    <a:moveTo>
                      <a:pt x="80" y="140"/>
                    </a:moveTo>
                    <a:cubicBezTo>
                      <a:pt x="76" y="140"/>
                      <a:pt x="72" y="136"/>
                      <a:pt x="72" y="132"/>
                    </a:cubicBezTo>
                    <a:cubicBezTo>
                      <a:pt x="72" y="128"/>
                      <a:pt x="76" y="124"/>
                      <a:pt x="80" y="124"/>
                    </a:cubicBezTo>
                    <a:cubicBezTo>
                      <a:pt x="84" y="124"/>
                      <a:pt x="88" y="128"/>
                      <a:pt x="88" y="132"/>
                    </a:cubicBezTo>
                    <a:cubicBezTo>
                      <a:pt x="88" y="136"/>
                      <a:pt x="84" y="140"/>
                      <a:pt x="80" y="140"/>
                    </a:cubicBezTo>
                    <a:moveTo>
                      <a:pt x="148" y="84"/>
                    </a:moveTo>
                    <a:cubicBezTo>
                      <a:pt x="135" y="84"/>
                      <a:pt x="135" y="84"/>
                      <a:pt x="135" y="84"/>
                    </a:cubicBezTo>
                    <a:cubicBezTo>
                      <a:pt x="134" y="77"/>
                      <a:pt x="127" y="72"/>
                      <a:pt x="120" y="72"/>
                    </a:cubicBezTo>
                    <a:cubicBezTo>
                      <a:pt x="113" y="72"/>
                      <a:pt x="106" y="77"/>
                      <a:pt x="105" y="84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26" y="84"/>
                      <a:pt x="24" y="86"/>
                      <a:pt x="24" y="88"/>
                    </a:cubicBezTo>
                    <a:cubicBezTo>
                      <a:pt x="24" y="90"/>
                      <a:pt x="26" y="92"/>
                      <a:pt x="28" y="92"/>
                    </a:cubicBezTo>
                    <a:cubicBezTo>
                      <a:pt x="105" y="92"/>
                      <a:pt x="105" y="92"/>
                      <a:pt x="105" y="92"/>
                    </a:cubicBezTo>
                    <a:cubicBezTo>
                      <a:pt x="106" y="99"/>
                      <a:pt x="113" y="104"/>
                      <a:pt x="120" y="104"/>
                    </a:cubicBezTo>
                    <a:cubicBezTo>
                      <a:pt x="127" y="104"/>
                      <a:pt x="134" y="99"/>
                      <a:pt x="135" y="92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50" y="92"/>
                      <a:pt x="152" y="90"/>
                      <a:pt x="152" y="88"/>
                    </a:cubicBezTo>
                    <a:cubicBezTo>
                      <a:pt x="152" y="86"/>
                      <a:pt x="150" y="84"/>
                      <a:pt x="148" y="84"/>
                    </a:cubicBezTo>
                    <a:moveTo>
                      <a:pt x="120" y="96"/>
                    </a:moveTo>
                    <a:cubicBezTo>
                      <a:pt x="116" y="96"/>
                      <a:pt x="112" y="92"/>
                      <a:pt x="112" y="88"/>
                    </a:cubicBezTo>
                    <a:cubicBezTo>
                      <a:pt x="112" y="84"/>
                      <a:pt x="116" y="80"/>
                      <a:pt x="120" y="80"/>
                    </a:cubicBezTo>
                    <a:cubicBezTo>
                      <a:pt x="124" y="80"/>
                      <a:pt x="128" y="84"/>
                      <a:pt x="128" y="88"/>
                    </a:cubicBezTo>
                    <a:cubicBezTo>
                      <a:pt x="128" y="92"/>
                      <a:pt x="124" y="96"/>
                      <a:pt x="120" y="96"/>
                    </a:cubicBezTo>
                    <a:moveTo>
                      <a:pt x="148" y="40"/>
                    </a:moveTo>
                    <a:cubicBezTo>
                      <a:pt x="79" y="40"/>
                      <a:pt x="79" y="40"/>
                      <a:pt x="79" y="40"/>
                    </a:cubicBezTo>
                    <a:cubicBezTo>
                      <a:pt x="78" y="33"/>
                      <a:pt x="71" y="28"/>
                      <a:pt x="64" y="28"/>
                    </a:cubicBezTo>
                    <a:cubicBezTo>
                      <a:pt x="57" y="28"/>
                      <a:pt x="50" y="33"/>
                      <a:pt x="49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6" y="40"/>
                      <a:pt x="24" y="42"/>
                      <a:pt x="24" y="44"/>
                    </a:cubicBezTo>
                    <a:cubicBezTo>
                      <a:pt x="24" y="46"/>
                      <a:pt x="26" y="48"/>
                      <a:pt x="28" y="48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50" y="55"/>
                      <a:pt x="57" y="60"/>
                      <a:pt x="64" y="60"/>
                    </a:cubicBezTo>
                    <a:cubicBezTo>
                      <a:pt x="71" y="60"/>
                      <a:pt x="78" y="55"/>
                      <a:pt x="79" y="48"/>
                    </a:cubicBezTo>
                    <a:cubicBezTo>
                      <a:pt x="148" y="48"/>
                      <a:pt x="148" y="48"/>
                      <a:pt x="148" y="48"/>
                    </a:cubicBezTo>
                    <a:cubicBezTo>
                      <a:pt x="150" y="48"/>
                      <a:pt x="152" y="46"/>
                      <a:pt x="152" y="44"/>
                    </a:cubicBezTo>
                    <a:cubicBezTo>
                      <a:pt x="152" y="42"/>
                      <a:pt x="150" y="40"/>
                      <a:pt x="148" y="40"/>
                    </a:cubicBezTo>
                    <a:moveTo>
                      <a:pt x="64" y="52"/>
                    </a:moveTo>
                    <a:cubicBezTo>
                      <a:pt x="60" y="52"/>
                      <a:pt x="56" y="48"/>
                      <a:pt x="56" y="44"/>
                    </a:cubicBezTo>
                    <a:cubicBezTo>
                      <a:pt x="56" y="40"/>
                      <a:pt x="60" y="36"/>
                      <a:pt x="64" y="36"/>
                    </a:cubicBezTo>
                    <a:cubicBezTo>
                      <a:pt x="68" y="36"/>
                      <a:pt x="72" y="40"/>
                      <a:pt x="72" y="44"/>
                    </a:cubicBezTo>
                    <a:cubicBezTo>
                      <a:pt x="72" y="48"/>
                      <a:pt x="68" y="52"/>
                      <a:pt x="64" y="52"/>
                    </a:cubicBezTo>
                    <a:moveTo>
                      <a:pt x="16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9"/>
                      <a:pt x="7" y="176"/>
                      <a:pt x="16" y="176"/>
                    </a:cubicBezTo>
                    <a:cubicBezTo>
                      <a:pt x="160" y="176"/>
                      <a:pt x="160" y="176"/>
                      <a:pt x="160" y="176"/>
                    </a:cubicBezTo>
                    <a:cubicBezTo>
                      <a:pt x="169" y="176"/>
                      <a:pt x="176" y="169"/>
                      <a:pt x="176" y="160"/>
                    </a:cubicBez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moveTo>
                      <a:pt x="168" y="160"/>
                    </a:moveTo>
                    <a:cubicBezTo>
                      <a:pt x="168" y="164"/>
                      <a:pt x="164" y="168"/>
                      <a:pt x="160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2" y="168"/>
                      <a:pt x="8" y="164"/>
                      <a:pt x="8" y="16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4" y="8"/>
                      <a:pt x="168" y="12"/>
                      <a:pt x="168" y="16"/>
                    </a:cubicBezTo>
                    <a:lnTo>
                      <a:pt x="168" y="1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10197926" y="3257773"/>
            <a:ext cx="6794674" cy="1644087"/>
            <a:chOff x="2791942" y="3101304"/>
            <a:chExt cx="7808924" cy="2144463"/>
          </a:xfrm>
        </p:grpSpPr>
        <p:grpSp>
          <p:nvGrpSpPr>
            <p:cNvPr id="21" name="Group 20"/>
            <p:cNvGrpSpPr/>
            <p:nvPr/>
          </p:nvGrpSpPr>
          <p:grpSpPr>
            <a:xfrm>
              <a:off x="4733377" y="3101304"/>
              <a:ext cx="5867489" cy="2144463"/>
              <a:chOff x="3786476" y="2612814"/>
              <a:chExt cx="5867489" cy="2144463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807190" y="2612814"/>
                <a:ext cx="5846775" cy="843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Online Questionnaires</a:t>
                </a:r>
                <a:endParaRPr lang="uk-UA" sz="3600" kern="1200" dirty="0">
                  <a:latin typeface="+mj-lt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786476" y="3432498"/>
                <a:ext cx="5496475" cy="1324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2"/>
                    </a:solidFill>
                  </a:rPr>
                  <a:t>Firms now have the ability to complete online questionnaires rather than fill out lengthy and sometimes repetitive forms.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2791942" y="3314701"/>
              <a:ext cx="914400" cy="914400"/>
            </a:xfrm>
            <a:custGeom>
              <a:avLst/>
              <a:gdLst>
                <a:gd name="T0" fmla="*/ 76 w 176"/>
                <a:gd name="T1" fmla="*/ 132 h 176"/>
                <a:gd name="T2" fmla="*/ 76 w 176"/>
                <a:gd name="T3" fmla="*/ 140 h 176"/>
                <a:gd name="T4" fmla="*/ 152 w 176"/>
                <a:gd name="T5" fmla="*/ 136 h 176"/>
                <a:gd name="T6" fmla="*/ 40 w 176"/>
                <a:gd name="T7" fmla="*/ 24 h 176"/>
                <a:gd name="T8" fmla="*/ 24 w 176"/>
                <a:gd name="T9" fmla="*/ 36 h 176"/>
                <a:gd name="T10" fmla="*/ 29 w 176"/>
                <a:gd name="T11" fmla="*/ 56 h 176"/>
                <a:gd name="T12" fmla="*/ 51 w 176"/>
                <a:gd name="T13" fmla="*/ 56 h 176"/>
                <a:gd name="T14" fmla="*/ 56 w 176"/>
                <a:gd name="T15" fmla="*/ 36 h 176"/>
                <a:gd name="T16" fmla="*/ 40 w 176"/>
                <a:gd name="T17" fmla="*/ 24 h 176"/>
                <a:gd name="T18" fmla="*/ 36 w 176"/>
                <a:gd name="T19" fmla="*/ 84 h 176"/>
                <a:gd name="T20" fmla="*/ 33 w 176"/>
                <a:gd name="T21" fmla="*/ 91 h 176"/>
                <a:gd name="T22" fmla="*/ 40 w 176"/>
                <a:gd name="T23" fmla="*/ 96 h 176"/>
                <a:gd name="T24" fmla="*/ 47 w 176"/>
                <a:gd name="T25" fmla="*/ 91 h 176"/>
                <a:gd name="T26" fmla="*/ 44 w 176"/>
                <a:gd name="T27" fmla="*/ 84 h 176"/>
                <a:gd name="T28" fmla="*/ 44 w 176"/>
                <a:gd name="T29" fmla="*/ 132 h 176"/>
                <a:gd name="T30" fmla="*/ 36 w 176"/>
                <a:gd name="T31" fmla="*/ 132 h 176"/>
                <a:gd name="T32" fmla="*/ 33 w 176"/>
                <a:gd name="T33" fmla="*/ 139 h 176"/>
                <a:gd name="T34" fmla="*/ 40 w 176"/>
                <a:gd name="T35" fmla="*/ 144 h 176"/>
                <a:gd name="T36" fmla="*/ 47 w 176"/>
                <a:gd name="T37" fmla="*/ 139 h 176"/>
                <a:gd name="T38" fmla="*/ 44 w 176"/>
                <a:gd name="T39" fmla="*/ 132 h 176"/>
                <a:gd name="T40" fmla="*/ 76 w 176"/>
                <a:gd name="T41" fmla="*/ 84 h 176"/>
                <a:gd name="T42" fmla="*/ 76 w 176"/>
                <a:gd name="T43" fmla="*/ 92 h 176"/>
                <a:gd name="T44" fmla="*/ 152 w 176"/>
                <a:gd name="T45" fmla="*/ 88 h 176"/>
                <a:gd name="T46" fmla="*/ 160 w 176"/>
                <a:gd name="T47" fmla="*/ 0 h 176"/>
                <a:gd name="T48" fmla="*/ 0 w 176"/>
                <a:gd name="T49" fmla="*/ 16 h 176"/>
                <a:gd name="T50" fmla="*/ 16 w 176"/>
                <a:gd name="T51" fmla="*/ 176 h 176"/>
                <a:gd name="T52" fmla="*/ 176 w 176"/>
                <a:gd name="T53" fmla="*/ 160 h 176"/>
                <a:gd name="T54" fmla="*/ 160 w 176"/>
                <a:gd name="T55" fmla="*/ 0 h 176"/>
                <a:gd name="T56" fmla="*/ 160 w 176"/>
                <a:gd name="T57" fmla="*/ 168 h 176"/>
                <a:gd name="T58" fmla="*/ 8 w 176"/>
                <a:gd name="T59" fmla="*/ 160 h 176"/>
                <a:gd name="T60" fmla="*/ 16 w 176"/>
                <a:gd name="T61" fmla="*/ 8 h 176"/>
                <a:gd name="T62" fmla="*/ 168 w 176"/>
                <a:gd name="T63" fmla="*/ 16 h 176"/>
                <a:gd name="T64" fmla="*/ 148 w 176"/>
                <a:gd name="T65" fmla="*/ 36 h 176"/>
                <a:gd name="T66" fmla="*/ 72 w 176"/>
                <a:gd name="T67" fmla="*/ 40 h 176"/>
                <a:gd name="T68" fmla="*/ 148 w 176"/>
                <a:gd name="T69" fmla="*/ 44 h 176"/>
                <a:gd name="T70" fmla="*/ 148 w 176"/>
                <a:gd name="T71" fmla="*/ 3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6" h="176">
                  <a:moveTo>
                    <a:pt x="148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4" y="132"/>
                    <a:pt x="72" y="134"/>
                    <a:pt x="72" y="136"/>
                  </a:cubicBezTo>
                  <a:cubicBezTo>
                    <a:pt x="72" y="138"/>
                    <a:pt x="74" y="140"/>
                    <a:pt x="76" y="140"/>
                  </a:cubicBezTo>
                  <a:cubicBezTo>
                    <a:pt x="148" y="140"/>
                    <a:pt x="148" y="140"/>
                    <a:pt x="148" y="140"/>
                  </a:cubicBezTo>
                  <a:cubicBezTo>
                    <a:pt x="150" y="140"/>
                    <a:pt x="152" y="138"/>
                    <a:pt x="152" y="136"/>
                  </a:cubicBezTo>
                  <a:cubicBezTo>
                    <a:pt x="152" y="134"/>
                    <a:pt x="150" y="132"/>
                    <a:pt x="148" y="132"/>
                  </a:cubicBezTo>
                  <a:moveTo>
                    <a:pt x="40" y="24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44" y="36"/>
                    <a:pt x="44" y="36"/>
                    <a:pt x="44" y="36"/>
                  </a:cubicBezTo>
                  <a:lnTo>
                    <a:pt x="40" y="24"/>
                  </a:lnTo>
                  <a:close/>
                  <a:moveTo>
                    <a:pt x="40" y="72"/>
                  </a:moveTo>
                  <a:cubicBezTo>
                    <a:pt x="36" y="84"/>
                    <a:pt x="36" y="84"/>
                    <a:pt x="36" y="84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44" y="84"/>
                    <a:pt x="44" y="84"/>
                    <a:pt x="44" y="84"/>
                  </a:cubicBezTo>
                  <a:lnTo>
                    <a:pt x="40" y="72"/>
                  </a:lnTo>
                  <a:close/>
                  <a:moveTo>
                    <a:pt x="44" y="132"/>
                  </a:moveTo>
                  <a:cubicBezTo>
                    <a:pt x="40" y="120"/>
                    <a:pt x="40" y="120"/>
                    <a:pt x="40" y="120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47" y="139"/>
                    <a:pt x="47" y="139"/>
                    <a:pt x="47" y="139"/>
                  </a:cubicBezTo>
                  <a:cubicBezTo>
                    <a:pt x="56" y="132"/>
                    <a:pt x="56" y="132"/>
                    <a:pt x="56" y="132"/>
                  </a:cubicBezTo>
                  <a:lnTo>
                    <a:pt x="44" y="132"/>
                  </a:lnTo>
                  <a:close/>
                  <a:moveTo>
                    <a:pt x="148" y="84"/>
                  </a:moveTo>
                  <a:cubicBezTo>
                    <a:pt x="76" y="84"/>
                    <a:pt x="76" y="84"/>
                    <a:pt x="76" y="84"/>
                  </a:cubicBezTo>
                  <a:cubicBezTo>
                    <a:pt x="74" y="84"/>
                    <a:pt x="72" y="86"/>
                    <a:pt x="72" y="88"/>
                  </a:cubicBezTo>
                  <a:cubicBezTo>
                    <a:pt x="72" y="90"/>
                    <a:pt x="74" y="92"/>
                    <a:pt x="76" y="92"/>
                  </a:cubicBezTo>
                  <a:cubicBezTo>
                    <a:pt x="148" y="92"/>
                    <a:pt x="148" y="92"/>
                    <a:pt x="148" y="92"/>
                  </a:cubicBezTo>
                  <a:cubicBezTo>
                    <a:pt x="150" y="92"/>
                    <a:pt x="152" y="90"/>
                    <a:pt x="152" y="88"/>
                  </a:cubicBezTo>
                  <a:cubicBezTo>
                    <a:pt x="152" y="86"/>
                    <a:pt x="150" y="84"/>
                    <a:pt x="148" y="84"/>
                  </a:cubicBezTo>
                  <a:moveTo>
                    <a:pt x="16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9"/>
                    <a:pt x="7" y="176"/>
                    <a:pt x="16" y="176"/>
                  </a:cubicBezTo>
                  <a:cubicBezTo>
                    <a:pt x="160" y="176"/>
                    <a:pt x="160" y="176"/>
                    <a:pt x="160" y="176"/>
                  </a:cubicBezTo>
                  <a:cubicBezTo>
                    <a:pt x="169" y="176"/>
                    <a:pt x="176" y="169"/>
                    <a:pt x="176" y="160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76" y="7"/>
                    <a:pt x="169" y="0"/>
                    <a:pt x="160" y="0"/>
                  </a:cubicBezTo>
                  <a:moveTo>
                    <a:pt x="168" y="160"/>
                  </a:moveTo>
                  <a:cubicBezTo>
                    <a:pt x="168" y="164"/>
                    <a:pt x="164" y="168"/>
                    <a:pt x="160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2" y="168"/>
                    <a:pt x="8" y="164"/>
                    <a:pt x="8" y="16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4" y="8"/>
                    <a:pt x="168" y="12"/>
                    <a:pt x="168" y="16"/>
                  </a:cubicBezTo>
                  <a:lnTo>
                    <a:pt x="168" y="160"/>
                  </a:lnTo>
                  <a:close/>
                  <a:moveTo>
                    <a:pt x="148" y="36"/>
                  </a:moveTo>
                  <a:cubicBezTo>
                    <a:pt x="76" y="36"/>
                    <a:pt x="76" y="36"/>
                    <a:pt x="76" y="36"/>
                  </a:cubicBezTo>
                  <a:cubicBezTo>
                    <a:pt x="74" y="36"/>
                    <a:pt x="72" y="38"/>
                    <a:pt x="72" y="40"/>
                  </a:cubicBezTo>
                  <a:cubicBezTo>
                    <a:pt x="72" y="42"/>
                    <a:pt x="74" y="44"/>
                    <a:pt x="76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50" y="44"/>
                    <a:pt x="152" y="42"/>
                    <a:pt x="152" y="40"/>
                  </a:cubicBezTo>
                  <a:cubicBezTo>
                    <a:pt x="152" y="38"/>
                    <a:pt x="150" y="36"/>
                    <a:pt x="148" y="3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kern="12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829800" y="5857240"/>
            <a:ext cx="8763001" cy="1986323"/>
            <a:chOff x="9639300" y="5572089"/>
            <a:chExt cx="8763001" cy="1986323"/>
          </a:xfrm>
        </p:grpSpPr>
        <p:grpSp>
          <p:nvGrpSpPr>
            <p:cNvPr id="29" name="Group 28"/>
            <p:cNvGrpSpPr/>
            <p:nvPr/>
          </p:nvGrpSpPr>
          <p:grpSpPr>
            <a:xfrm>
              <a:off x="11696701" y="5593722"/>
              <a:ext cx="6705600" cy="1964690"/>
              <a:chOff x="11696701" y="5593722"/>
              <a:chExt cx="6705600" cy="196469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11696701" y="6234973"/>
                <a:ext cx="521970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solidFill>
                      <a:schemeClr val="tx2"/>
                    </a:solidFill>
                  </a:rPr>
                  <a:t>Firms will be able to respond to SBA requests via an internal messaging system. This ensures your PII is safe and responses are not sent to spam or junk filters.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1696701" y="5593722"/>
                <a:ext cx="67056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Direct Messaging</a:t>
                </a:r>
                <a:endParaRPr lang="en-US" sz="3600" dirty="0">
                  <a:latin typeface="+mj-lt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9639300" y="5572089"/>
              <a:ext cx="1600200" cy="16002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</p:grpSp>
      <p:sp>
        <p:nvSpPr>
          <p:cNvPr id="38" name="Freeform 239"/>
          <p:cNvSpPr>
            <a:spLocks noEditPoints="1"/>
          </p:cNvSpPr>
          <p:nvPr/>
        </p:nvSpPr>
        <p:spPr bwMode="auto">
          <a:xfrm>
            <a:off x="10220893" y="6246318"/>
            <a:ext cx="907583" cy="914400"/>
          </a:xfrm>
          <a:custGeom>
            <a:avLst/>
            <a:gdLst>
              <a:gd name="T0" fmla="*/ 16 w 176"/>
              <a:gd name="T1" fmla="*/ 32 h 176"/>
              <a:gd name="T2" fmla="*/ 0 w 176"/>
              <a:gd name="T3" fmla="*/ 160 h 176"/>
              <a:gd name="T4" fmla="*/ 128 w 176"/>
              <a:gd name="T5" fmla="*/ 176 h 176"/>
              <a:gd name="T6" fmla="*/ 144 w 176"/>
              <a:gd name="T7" fmla="*/ 48 h 176"/>
              <a:gd name="T8" fmla="*/ 136 w 176"/>
              <a:gd name="T9" fmla="*/ 160 h 176"/>
              <a:gd name="T10" fmla="*/ 16 w 176"/>
              <a:gd name="T11" fmla="*/ 168 h 176"/>
              <a:gd name="T12" fmla="*/ 8 w 176"/>
              <a:gd name="T13" fmla="*/ 72 h 176"/>
              <a:gd name="T14" fmla="*/ 136 w 176"/>
              <a:gd name="T15" fmla="*/ 160 h 176"/>
              <a:gd name="T16" fmla="*/ 8 w 176"/>
              <a:gd name="T17" fmla="*/ 64 h 176"/>
              <a:gd name="T18" fmla="*/ 16 w 176"/>
              <a:gd name="T19" fmla="*/ 40 h 176"/>
              <a:gd name="T20" fmla="*/ 136 w 176"/>
              <a:gd name="T21" fmla="*/ 48 h 176"/>
              <a:gd name="T22" fmla="*/ 36 w 176"/>
              <a:gd name="T23" fmla="*/ 48 h 176"/>
              <a:gd name="T24" fmla="*/ 36 w 176"/>
              <a:gd name="T25" fmla="*/ 56 h 176"/>
              <a:gd name="T26" fmla="*/ 36 w 176"/>
              <a:gd name="T27" fmla="*/ 48 h 176"/>
              <a:gd name="T28" fmla="*/ 16 w 176"/>
              <a:gd name="T29" fmla="*/ 52 h 176"/>
              <a:gd name="T30" fmla="*/ 24 w 176"/>
              <a:gd name="T31" fmla="*/ 52 h 176"/>
              <a:gd name="T32" fmla="*/ 160 w 176"/>
              <a:gd name="T33" fmla="*/ 0 h 176"/>
              <a:gd name="T34" fmla="*/ 32 w 176"/>
              <a:gd name="T35" fmla="*/ 16 h 176"/>
              <a:gd name="T36" fmla="*/ 36 w 176"/>
              <a:gd name="T37" fmla="*/ 24 h 176"/>
              <a:gd name="T38" fmla="*/ 40 w 176"/>
              <a:gd name="T39" fmla="*/ 16 h 176"/>
              <a:gd name="T40" fmla="*/ 160 w 176"/>
              <a:gd name="T41" fmla="*/ 8 h 176"/>
              <a:gd name="T42" fmla="*/ 168 w 176"/>
              <a:gd name="T43" fmla="*/ 128 h 176"/>
              <a:gd name="T44" fmla="*/ 156 w 176"/>
              <a:gd name="T45" fmla="*/ 136 h 176"/>
              <a:gd name="T46" fmla="*/ 156 w 176"/>
              <a:gd name="T47" fmla="*/ 144 h 176"/>
              <a:gd name="T48" fmla="*/ 176 w 176"/>
              <a:gd name="T49" fmla="*/ 128 h 176"/>
              <a:gd name="T50" fmla="*/ 160 w 176"/>
              <a:gd name="T51" fmla="*/ 0 h 176"/>
              <a:gd name="T52" fmla="*/ 48 w 176"/>
              <a:gd name="T53" fmla="*/ 52 h 176"/>
              <a:gd name="T54" fmla="*/ 56 w 176"/>
              <a:gd name="T55" fmla="*/ 52 h 176"/>
              <a:gd name="T56" fmla="*/ 124 w 176"/>
              <a:gd name="T57" fmla="*/ 48 h 176"/>
              <a:gd name="T58" fmla="*/ 64 w 176"/>
              <a:gd name="T59" fmla="*/ 52 h 176"/>
              <a:gd name="T60" fmla="*/ 124 w 176"/>
              <a:gd name="T61" fmla="*/ 56 h 176"/>
              <a:gd name="T62" fmla="*/ 124 w 176"/>
              <a:gd name="T63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28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39"/>
                  <a:pt x="137" y="32"/>
                  <a:pt x="128" y="32"/>
                </a:cubicBezTo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72"/>
                  <a:pt x="8" y="72"/>
                  <a:pt x="8" y="72"/>
                </a:cubicBezTo>
                <a:cubicBezTo>
                  <a:pt x="136" y="72"/>
                  <a:pt x="136" y="72"/>
                  <a:pt x="136" y="72"/>
                </a:cubicBezTo>
                <a:lnTo>
                  <a:pt x="136" y="160"/>
                </a:lnTo>
                <a:close/>
                <a:moveTo>
                  <a:pt x="136" y="64"/>
                </a:moveTo>
                <a:cubicBezTo>
                  <a:pt x="8" y="64"/>
                  <a:pt x="8" y="64"/>
                  <a:pt x="8" y="64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32" y="40"/>
                  <a:pt x="136" y="44"/>
                  <a:pt x="136" y="48"/>
                </a:cubicBezTo>
                <a:lnTo>
                  <a:pt x="136" y="64"/>
                </a:lnTo>
                <a:close/>
                <a:moveTo>
                  <a:pt x="36" y="48"/>
                </a:moveTo>
                <a:cubicBezTo>
                  <a:pt x="34" y="48"/>
                  <a:pt x="32" y="50"/>
                  <a:pt x="32" y="52"/>
                </a:cubicBezTo>
                <a:cubicBezTo>
                  <a:pt x="32" y="54"/>
                  <a:pt x="34" y="56"/>
                  <a:pt x="36" y="56"/>
                </a:cubicBezTo>
                <a:cubicBezTo>
                  <a:pt x="38" y="56"/>
                  <a:pt x="40" y="54"/>
                  <a:pt x="40" y="52"/>
                </a:cubicBezTo>
                <a:cubicBezTo>
                  <a:pt x="40" y="50"/>
                  <a:pt x="38" y="48"/>
                  <a:pt x="36" y="48"/>
                </a:cubicBezTo>
                <a:moveTo>
                  <a:pt x="20" y="48"/>
                </a:moveTo>
                <a:cubicBezTo>
                  <a:pt x="18" y="48"/>
                  <a:pt x="16" y="50"/>
                  <a:pt x="16" y="52"/>
                </a:cubicBezTo>
                <a:cubicBezTo>
                  <a:pt x="16" y="54"/>
                  <a:pt x="18" y="56"/>
                  <a:pt x="20" y="56"/>
                </a:cubicBezTo>
                <a:cubicBezTo>
                  <a:pt x="22" y="56"/>
                  <a:pt x="24" y="54"/>
                  <a:pt x="24" y="52"/>
                </a:cubicBezTo>
                <a:cubicBezTo>
                  <a:pt x="24" y="50"/>
                  <a:pt x="22" y="48"/>
                  <a:pt x="20" y="48"/>
                </a:cubicBezTo>
                <a:moveTo>
                  <a:pt x="160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4" y="136"/>
                  <a:pt x="152" y="138"/>
                  <a:pt x="152" y="140"/>
                </a:cubicBezTo>
                <a:cubicBezTo>
                  <a:pt x="152" y="142"/>
                  <a:pt x="154" y="144"/>
                  <a:pt x="15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52" y="48"/>
                </a:moveTo>
                <a:cubicBezTo>
                  <a:pt x="50" y="48"/>
                  <a:pt x="48" y="50"/>
                  <a:pt x="48" y="52"/>
                </a:cubicBezTo>
                <a:cubicBezTo>
                  <a:pt x="48" y="54"/>
                  <a:pt x="50" y="56"/>
                  <a:pt x="52" y="56"/>
                </a:cubicBezTo>
                <a:cubicBezTo>
                  <a:pt x="54" y="56"/>
                  <a:pt x="56" y="54"/>
                  <a:pt x="56" y="52"/>
                </a:cubicBezTo>
                <a:cubicBezTo>
                  <a:pt x="56" y="50"/>
                  <a:pt x="54" y="48"/>
                  <a:pt x="52" y="48"/>
                </a:cubicBezTo>
                <a:moveTo>
                  <a:pt x="124" y="48"/>
                </a:moveTo>
                <a:cubicBezTo>
                  <a:pt x="68" y="48"/>
                  <a:pt x="68" y="48"/>
                  <a:pt x="68" y="48"/>
                </a:cubicBezTo>
                <a:cubicBezTo>
                  <a:pt x="66" y="48"/>
                  <a:pt x="64" y="50"/>
                  <a:pt x="64" y="52"/>
                </a:cubicBezTo>
                <a:cubicBezTo>
                  <a:pt x="64" y="54"/>
                  <a:pt x="66" y="56"/>
                  <a:pt x="68" y="56"/>
                </a:cubicBezTo>
                <a:cubicBezTo>
                  <a:pt x="124" y="56"/>
                  <a:pt x="124" y="56"/>
                  <a:pt x="124" y="56"/>
                </a:cubicBezTo>
                <a:cubicBezTo>
                  <a:pt x="126" y="56"/>
                  <a:pt x="128" y="54"/>
                  <a:pt x="128" y="52"/>
                </a:cubicBezTo>
                <a:cubicBezTo>
                  <a:pt x="128" y="50"/>
                  <a:pt x="126" y="48"/>
                  <a:pt x="124" y="4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14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3352800"/>
            <a:ext cx="1264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 smtClean="0">
              <a:solidFill>
                <a:schemeClr val="accent1"/>
              </a:solidFill>
              <a:ea typeface="Roboto Condensed" panose="02000000000000000000" pitchFamily="2" charset="0"/>
              <a:cs typeface="Lato Semibold" panose="020F0502020204030203" pitchFamily="34" charset="0"/>
            </a:endParaRPr>
          </a:p>
          <a:p>
            <a:pPr algn="ctr"/>
            <a:r>
              <a:rPr lang="en-US" sz="6600" b="1" dirty="0">
                <a:solidFill>
                  <a:schemeClr val="accent1"/>
                </a:solidFill>
                <a:ea typeface="Roboto Condensed" panose="02000000000000000000" pitchFamily="2" charset="0"/>
                <a:cs typeface="Lato Semibold" panose="020F0502020204030203" pitchFamily="34" charset="0"/>
              </a:rPr>
              <a:t>Firm View of </a:t>
            </a:r>
            <a:br>
              <a:rPr lang="en-US" sz="6600" b="1" dirty="0">
                <a:solidFill>
                  <a:schemeClr val="accent1"/>
                </a:solidFill>
                <a:ea typeface="Roboto Condensed" panose="02000000000000000000" pitchFamily="2" charset="0"/>
                <a:cs typeface="Lato Semibold" panose="020F0502020204030203" pitchFamily="34" charset="0"/>
              </a:rPr>
            </a:br>
            <a:r>
              <a:rPr lang="en-US" sz="6600" b="1" dirty="0">
                <a:solidFill>
                  <a:schemeClr val="accent1"/>
                </a:solidFill>
                <a:ea typeface="Roboto Condensed" panose="02000000000000000000" pitchFamily="2" charset="0"/>
                <a:cs typeface="Lato Semibold" panose="020F0502020204030203" pitchFamily="34" charset="0"/>
              </a:rPr>
              <a:t>Certify Features</a:t>
            </a:r>
            <a:endParaRPr lang="ru-RU" sz="6600" b="1" dirty="0">
              <a:solidFill>
                <a:schemeClr val="accent1"/>
              </a:solidFill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38400" y="41148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4020800" y="56388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77000" y="8534400"/>
            <a:ext cx="5486400" cy="12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5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496300" cy="1350370"/>
          </a:xfrm>
        </p:spPr>
        <p:txBody>
          <a:bodyPr/>
          <a:lstStyle/>
          <a:p>
            <a:r>
              <a:rPr lang="en-US" dirty="0" smtClean="0"/>
              <a:t>Firm View of 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Certify Features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7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10800000">
            <a:off x="16840200" y="1676400"/>
            <a:ext cx="685800" cy="685800"/>
            <a:chOff x="6318250" y="5727977"/>
            <a:chExt cx="685800" cy="6858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318250" y="5727977"/>
              <a:ext cx="0" cy="68580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18250" y="5727977"/>
              <a:ext cx="685800" cy="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hape 889"/>
          <p:cNvGrpSpPr/>
          <p:nvPr/>
        </p:nvGrpSpPr>
        <p:grpSpPr>
          <a:xfrm>
            <a:off x="9172281" y="3470910"/>
            <a:ext cx="8643662" cy="2574362"/>
            <a:chOff x="580350" y="1270850"/>
            <a:chExt cx="1911300" cy="2991900"/>
          </a:xfrm>
        </p:grpSpPr>
        <p:sp>
          <p:nvSpPr>
            <p:cNvPr id="15" name="Shape 890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Shape 891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Shape 896" descr="iphone-glow.png"/>
          <p:cNvPicPr preferRelativeResize="0"/>
          <p:nvPr/>
        </p:nvPicPr>
        <p:blipFill rotWithShape="1">
          <a:blip r:embed="rId4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9525000" y="2819400"/>
            <a:ext cx="8763000" cy="5943600"/>
            <a:chOff x="0" y="-571500"/>
            <a:chExt cx="6400800" cy="11430000"/>
          </a:xfrm>
        </p:grpSpPr>
        <p:sp>
          <p:nvSpPr>
            <p:cNvPr id="23" name="Rectangle 22"/>
            <p:cNvSpPr/>
            <p:nvPr/>
          </p:nvSpPr>
          <p:spPr>
            <a:xfrm>
              <a:off x="0" y="-571500"/>
              <a:ext cx="6400800" cy="11430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6977" y="747346"/>
              <a:ext cx="6066846" cy="7753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Firms will be able to see all aspects of their application on one page:</a:t>
              </a:r>
            </a:p>
            <a:p>
              <a:endParaRPr lang="en-US" sz="3200" b="1" dirty="0" smtClean="0">
                <a:solidFill>
                  <a:schemeClr val="bg1"/>
                </a:solidFill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 smtClean="0">
                  <a:solidFill>
                    <a:schemeClr val="bg1"/>
                  </a:solidFill>
                </a:rPr>
                <a:t>Application Sections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 smtClean="0">
                  <a:solidFill>
                    <a:schemeClr val="bg1"/>
                  </a:solidFill>
                </a:rPr>
                <a:t>Document Library Tab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 smtClean="0">
                  <a:solidFill>
                    <a:schemeClr val="bg1"/>
                  </a:solidFill>
                </a:rPr>
                <a:t>Messages to Replace Email with SBA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 smtClean="0">
                  <a:solidFill>
                    <a:schemeClr val="bg1"/>
                  </a:solidFill>
                </a:rPr>
                <a:t>Notifications of Tasks to Complete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3200" b="1" dirty="0" smtClean="0">
                  <a:solidFill>
                    <a:schemeClr val="bg1"/>
                  </a:solidFill>
                </a:rPr>
                <a:t>Additional Contributors can Input Data</a:t>
              </a:r>
            </a:p>
          </p:txBody>
        </p:sp>
      </p:grpSp>
      <p:pic>
        <p:nvPicPr>
          <p:cNvPr id="17" name="Shape 883" descr="ima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94" y="2819400"/>
            <a:ext cx="8840793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shot 2017-09-25 20.37.25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-2048" r="1932" b="31512"/>
          <a:stretch/>
        </p:blipFill>
        <p:spPr>
          <a:xfrm>
            <a:off x="685800" y="3048000"/>
            <a:ext cx="7391400" cy="407145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114800" y="7467600"/>
            <a:ext cx="609600" cy="609600"/>
          </a:xfrm>
          <a:prstGeom prst="ellipse">
            <a:avLst/>
          </a:prstGeom>
          <a:solidFill>
            <a:srgbClr val="BBB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496300" cy="1350370"/>
          </a:xfrm>
        </p:spPr>
        <p:txBody>
          <a:bodyPr/>
          <a:lstStyle/>
          <a:p>
            <a:r>
              <a:rPr lang="en-US" dirty="0" smtClean="0"/>
              <a:t>Meet the New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Online Questionnaire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8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10800000">
            <a:off x="16840200" y="1676400"/>
            <a:ext cx="685800" cy="685800"/>
            <a:chOff x="6318250" y="5727977"/>
            <a:chExt cx="685800" cy="6858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318250" y="5727977"/>
              <a:ext cx="0" cy="68580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18250" y="5727977"/>
              <a:ext cx="685800" cy="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hape 889"/>
          <p:cNvGrpSpPr/>
          <p:nvPr/>
        </p:nvGrpSpPr>
        <p:grpSpPr>
          <a:xfrm>
            <a:off x="9172281" y="3470910"/>
            <a:ext cx="8643662" cy="2574362"/>
            <a:chOff x="580350" y="1270850"/>
            <a:chExt cx="1911300" cy="2991900"/>
          </a:xfrm>
        </p:grpSpPr>
        <p:sp>
          <p:nvSpPr>
            <p:cNvPr id="15" name="Shape 890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Shape 891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Shape 896" descr="iphone-glow.png"/>
          <p:cNvPicPr preferRelativeResize="0"/>
          <p:nvPr/>
        </p:nvPicPr>
        <p:blipFill rotWithShape="1">
          <a:blip r:embed="rId4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9905999" y="3200400"/>
            <a:ext cx="8400331" cy="4804501"/>
            <a:chOff x="0" y="-571500"/>
            <a:chExt cx="6400800" cy="11430000"/>
          </a:xfrm>
        </p:grpSpPr>
        <p:sp>
          <p:nvSpPr>
            <p:cNvPr id="23" name="Rectangle 22"/>
            <p:cNvSpPr/>
            <p:nvPr/>
          </p:nvSpPr>
          <p:spPr>
            <a:xfrm>
              <a:off x="0" y="-571500"/>
              <a:ext cx="6400800" cy="11430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6977" y="854881"/>
              <a:ext cx="6066846" cy="959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Most forms have been converted into online questionnaires to make it easier for firms to answer questions relevant to them.</a:t>
              </a: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r>
                <a:rPr lang="en-US" sz="3200" b="1" dirty="0" smtClean="0">
                  <a:solidFill>
                    <a:schemeClr val="bg1"/>
                  </a:solidFill>
                </a:rPr>
                <a:t>Firms will answer each questionnaire in order until they’re done with all five sections.</a:t>
              </a:r>
            </a:p>
          </p:txBody>
        </p:sp>
      </p:grpSp>
      <p:pic>
        <p:nvPicPr>
          <p:cNvPr id="17" name="Shape 883" descr="ima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94" y="2590800"/>
            <a:ext cx="9173875" cy="66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shot 2017-09-25 20.52.5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1"/>
          <a:stretch/>
        </p:blipFill>
        <p:spPr>
          <a:xfrm>
            <a:off x="685800" y="2909001"/>
            <a:ext cx="7852945" cy="425379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267200" y="7467600"/>
            <a:ext cx="609600" cy="609600"/>
          </a:xfrm>
          <a:prstGeom prst="ellipse">
            <a:avLst/>
          </a:prstGeom>
          <a:solidFill>
            <a:srgbClr val="BBB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634901"/>
            <a:ext cx="8496300" cy="1350370"/>
          </a:xfrm>
        </p:spPr>
        <p:txBody>
          <a:bodyPr/>
          <a:lstStyle/>
          <a:p>
            <a:r>
              <a:rPr lang="en-US" dirty="0" smtClean="0"/>
              <a:t>View the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Document Library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9</a:t>
            </a:fld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38200" y="10134600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34600"/>
            <a:ext cx="5338373" cy="89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10800000">
            <a:off x="16840200" y="1676400"/>
            <a:ext cx="685800" cy="685800"/>
            <a:chOff x="6318250" y="5727977"/>
            <a:chExt cx="685800" cy="68580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318250" y="5727977"/>
              <a:ext cx="0" cy="68580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18250" y="5727977"/>
              <a:ext cx="685800" cy="0"/>
            </a:xfrm>
            <a:prstGeom prst="line">
              <a:avLst/>
            </a:prstGeom>
            <a:ln w="381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hape 889"/>
          <p:cNvGrpSpPr/>
          <p:nvPr/>
        </p:nvGrpSpPr>
        <p:grpSpPr>
          <a:xfrm>
            <a:off x="9172281" y="3470910"/>
            <a:ext cx="8643662" cy="2574362"/>
            <a:chOff x="580350" y="1270850"/>
            <a:chExt cx="1911300" cy="2991900"/>
          </a:xfrm>
        </p:grpSpPr>
        <p:sp>
          <p:nvSpPr>
            <p:cNvPr id="15" name="Shape 890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Shape 891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Shape 896" descr="iphone-glow.png"/>
          <p:cNvPicPr preferRelativeResize="0"/>
          <p:nvPr/>
        </p:nvPicPr>
        <p:blipFill rotWithShape="1">
          <a:blip r:embed="rId4">
            <a:alphaModFix amt="35000"/>
          </a:blip>
          <a:srcRect l="18989" t="13337" r="24105" b="16130"/>
          <a:stretch/>
        </p:blipFill>
        <p:spPr>
          <a:xfrm>
            <a:off x="4750801" y="2909001"/>
            <a:ext cx="3717198" cy="561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883" descr="ima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400" y="2057400"/>
            <a:ext cx="12573000" cy="90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shot 2017-10-02 19.50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2" b="15409"/>
          <a:stretch/>
        </p:blipFill>
        <p:spPr>
          <a:xfrm>
            <a:off x="4236719" y="2667000"/>
            <a:ext cx="10412025" cy="543235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9220200" y="8763000"/>
            <a:ext cx="609600" cy="609600"/>
          </a:xfrm>
          <a:prstGeom prst="ellipse">
            <a:avLst/>
          </a:prstGeom>
          <a:solidFill>
            <a:srgbClr val="BBB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ARAL LAYOUTS">
  <a:themeElements>
    <a:clrScheme name="Custom 2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17B2E2"/>
      </a:accent1>
      <a:accent2>
        <a:srgbClr val="C0C0C8"/>
      </a:accent2>
      <a:accent3>
        <a:srgbClr val="1FBAD7"/>
      </a:accent3>
      <a:accent4>
        <a:srgbClr val="1FBAD7"/>
      </a:accent4>
      <a:accent5>
        <a:srgbClr val="1FBAD7"/>
      </a:accent5>
      <a:accent6>
        <a:srgbClr val="1FBAD7"/>
      </a:accent6>
      <a:hlink>
        <a:srgbClr val="178BA1"/>
      </a:hlink>
      <a:folHlink>
        <a:srgbClr val="74D8EB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 WITH IMAGES">
  <a:themeElements>
    <a:clrScheme name="SIMLICITY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1FBAD7"/>
      </a:accent1>
      <a:accent2>
        <a:srgbClr val="C0C0C8"/>
      </a:accent2>
      <a:accent3>
        <a:srgbClr val="1FBAD7"/>
      </a:accent3>
      <a:accent4>
        <a:srgbClr val="1FBAD7"/>
      </a:accent4>
      <a:accent5>
        <a:srgbClr val="1FBAD7"/>
      </a:accent5>
      <a:accent6>
        <a:srgbClr val="1FBAD7"/>
      </a:accent6>
      <a:hlink>
        <a:srgbClr val="178BA1"/>
      </a:hlink>
      <a:folHlink>
        <a:srgbClr val="74D8EB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ORTFOLIO">
  <a:themeElements>
    <a:clrScheme name="SIMLICITY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1FBAD7"/>
      </a:accent1>
      <a:accent2>
        <a:srgbClr val="C0C0C8"/>
      </a:accent2>
      <a:accent3>
        <a:srgbClr val="1FBAD7"/>
      </a:accent3>
      <a:accent4>
        <a:srgbClr val="1FBAD7"/>
      </a:accent4>
      <a:accent5>
        <a:srgbClr val="1FBAD7"/>
      </a:accent5>
      <a:accent6>
        <a:srgbClr val="1FBAD7"/>
      </a:accent6>
      <a:hlink>
        <a:srgbClr val="178BA1"/>
      </a:hlink>
      <a:folHlink>
        <a:srgbClr val="74D8EB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12178</TotalTime>
  <Words>890</Words>
  <Application>Microsoft Office PowerPoint</Application>
  <PresentationFormat>Custom</PresentationFormat>
  <Paragraphs>159</Paragraphs>
  <Slides>27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GENARAL LAYOUTS</vt:lpstr>
      <vt:lpstr>1_SLIDES WITH IMAGES</vt:lpstr>
      <vt:lpstr>1_PORTFOLIO</vt:lpstr>
      <vt:lpstr>PowerPoint Presentation</vt:lpstr>
      <vt:lpstr>PowerPoint Presentation</vt:lpstr>
      <vt:lpstr>PowerPoint Presentation</vt:lpstr>
      <vt:lpstr>Before  Certify  Paper Applications &amp; Burdensome Processes</vt:lpstr>
      <vt:lpstr>After Certify</vt:lpstr>
      <vt:lpstr>PowerPoint Presentation</vt:lpstr>
      <vt:lpstr>Firm View of  Certify Features</vt:lpstr>
      <vt:lpstr>Meet the New Online Questionnaire</vt:lpstr>
      <vt:lpstr>View the Document Library</vt:lpstr>
      <vt:lpstr>Messaging Replaces Email</vt:lpstr>
      <vt:lpstr>PowerPoint Presentation</vt:lpstr>
      <vt:lpstr>Firm Dashboard</vt:lpstr>
      <vt:lpstr>PowerPoint Presentation</vt:lpstr>
      <vt:lpstr>Am I Eligible</vt:lpstr>
      <vt:lpstr>The 8(a) Application Process in Mid-November</vt:lpstr>
      <vt:lpstr>The 8(a) Application Process in Mid-November</vt:lpstr>
      <vt:lpstr>The 8(a) Application Process in Mid-November</vt:lpstr>
      <vt:lpstr>The 8(a) Application Process in Mid-November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Does Certify Go Live?</vt:lpstr>
      <vt:lpstr>Firm Application Dates and Deadlines</vt:lpstr>
      <vt:lpstr>Questions &amp; Feedback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Tran, Van V.</cp:lastModifiedBy>
  <cp:revision>961</cp:revision>
  <dcterms:created xsi:type="dcterms:W3CDTF">2015-01-20T11:47:48Z</dcterms:created>
  <dcterms:modified xsi:type="dcterms:W3CDTF">2017-10-05T12:58:07Z</dcterms:modified>
</cp:coreProperties>
</file>