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 id="2147483788" r:id="rId3"/>
  </p:sldMasterIdLst>
  <p:notesMasterIdLst>
    <p:notesMasterId r:id="rId17"/>
  </p:notesMasterIdLst>
  <p:handoutMasterIdLst>
    <p:handoutMasterId r:id="rId18"/>
  </p:handoutMasterIdLst>
  <p:sldIdLst>
    <p:sldId id="619" r:id="rId4"/>
    <p:sldId id="611" r:id="rId5"/>
    <p:sldId id="612" r:id="rId6"/>
    <p:sldId id="419" r:id="rId7"/>
    <p:sldId id="604" r:id="rId8"/>
    <p:sldId id="615" r:id="rId9"/>
    <p:sldId id="623" r:id="rId10"/>
    <p:sldId id="616" r:id="rId11"/>
    <p:sldId id="621" r:id="rId12"/>
    <p:sldId id="613" r:id="rId13"/>
    <p:sldId id="608" r:id="rId14"/>
    <p:sldId id="610" r:id="rId15"/>
    <p:sldId id="609" r:id="rId16"/>
  </p:sldIdLst>
  <p:sldSz cx="18288000" cy="11430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600" userDrawn="1">
          <p15:clr>
            <a:srgbClr val="A4A3A4"/>
          </p15:clr>
        </p15:guide>
        <p15:guide id="2" pos="57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45"/>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7" autoAdjust="0"/>
  </p:normalViewPr>
  <p:slideViewPr>
    <p:cSldViewPr>
      <p:cViewPr>
        <p:scale>
          <a:sx n="55" d="100"/>
          <a:sy n="55" d="100"/>
        </p:scale>
        <p:origin x="-662" y="77"/>
      </p:cViewPr>
      <p:guideLst>
        <p:guide orient="horz" pos="3600"/>
        <p:guide pos="5760"/>
      </p:guideLst>
    </p:cSldViewPr>
  </p:slideViewPr>
  <p:outlineViewPr>
    <p:cViewPr>
      <p:scale>
        <a:sx n="33" d="100"/>
        <a:sy n="33" d="100"/>
      </p:scale>
      <p:origin x="0" y="-18642"/>
    </p:cViewPr>
  </p:outlineViewPr>
  <p:notesTextViewPr>
    <p:cViewPr>
      <p:scale>
        <a:sx n="1" d="1"/>
        <a:sy n="1" d="1"/>
      </p:scale>
      <p:origin x="0" y="0"/>
    </p:cViewPr>
  </p:notesTextViewPr>
  <p:sorterViewPr>
    <p:cViewPr>
      <p:scale>
        <a:sx n="75" d="100"/>
        <a:sy n="75" d="100"/>
      </p:scale>
      <p:origin x="0" y="-41124"/>
    </p:cViewPr>
  </p:sorterViewPr>
  <p:notesViewPr>
    <p:cSldViewPr>
      <p:cViewPr varScale="1">
        <p:scale>
          <a:sx n="94" d="100"/>
          <a:sy n="94" d="100"/>
        </p:scale>
        <p:origin x="25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73A359-1013-4A5C-8C16-829760308368}" type="datetimeFigureOut">
              <a:rPr lang="uk-UA" smtClean="0"/>
              <a:t>19.03.2018</a:t>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E9EB-2AFE-42AC-87A4-20018F99CAAA}" type="slidenum">
              <a:rPr lang="uk-UA" smtClean="0"/>
              <a:t>‹#›</a:t>
            </a:fld>
            <a:endParaRPr lang="uk-UA"/>
          </a:p>
        </p:txBody>
      </p:sp>
    </p:spTree>
    <p:extLst>
      <p:ext uri="{BB962C8B-B14F-4D97-AF65-F5344CB8AC3E}">
        <p14:creationId xmlns:p14="http://schemas.microsoft.com/office/powerpoint/2010/main" val="141421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19.03.2018</a:t>
            </a:fld>
            <a:endParaRPr lang="uk-U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334910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428996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1448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EVICES OPT-6">
    <p:spTree>
      <p:nvGrpSpPr>
        <p:cNvPr id="1" name=""/>
        <p:cNvGrpSpPr/>
        <p:nvPr/>
      </p:nvGrpSpPr>
      <p:grpSpPr>
        <a:xfrm>
          <a:off x="0" y="0"/>
          <a:ext cx="0" cy="0"/>
          <a:chOff x="0" y="0"/>
          <a:chExt cx="0" cy="0"/>
        </a:xfrm>
      </p:grpSpPr>
      <p:sp>
        <p:nvSpPr>
          <p:cNvPr id="4" name="TextBox 3"/>
          <p:cNvSpPr txBox="1"/>
          <p:nvPr userDrawn="1"/>
        </p:nvSpPr>
        <p:spPr>
          <a:xfrm>
            <a:off x="876300" y="10090453"/>
            <a:ext cx="1085850" cy="954107"/>
          </a:xfrm>
          <a:prstGeom prst="rect">
            <a:avLst/>
          </a:prstGeom>
          <a:noFill/>
        </p:spPr>
        <p:txBody>
          <a:bodyPr wrap="square" rtlCol="0">
            <a:spAutoFit/>
          </a:bodyPr>
          <a:lstStyle/>
          <a:p>
            <a:r>
              <a:rPr lang="en-US" sz="2800" b="1">
                <a:solidFill>
                  <a:schemeClr val="accent2"/>
                </a:solidFill>
              </a:rPr>
              <a:t>your </a:t>
            </a:r>
            <a:r>
              <a:rPr lang="en-US" sz="2800" b="1" smtClean="0">
                <a:solidFill>
                  <a:schemeClr val="accent2"/>
                </a:solidFill>
              </a:rPr>
              <a:t>logo</a:t>
            </a:r>
            <a:endParaRPr lang="uk-UA" sz="2000" b="1">
              <a:solidFill>
                <a:schemeClr val="accent2"/>
              </a:solidFill>
            </a:endParaRPr>
          </a:p>
        </p:txBody>
      </p: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smtClean="0"/>
              <a:t>click to edit master title style</a:t>
            </a:r>
            <a:endParaRPr lang="uk-UA"/>
          </a:p>
        </p:txBody>
      </p:sp>
      <p:sp>
        <p:nvSpPr>
          <p:cNvPr id="9" name="Slide Number Placeholder 8"/>
          <p:cNvSpPr>
            <a:spLocks noGrp="1"/>
          </p:cNvSpPr>
          <p:nvPr>
            <p:ph type="sldNum" sz="quarter" idx="10"/>
          </p:nvPr>
        </p:nvSpPr>
        <p:spPr>
          <a:xfrm>
            <a:off x="16916400" y="10080762"/>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smtClean="0"/>
              <a:t>page</a:t>
            </a:r>
          </a:p>
          <a:p>
            <a:pPr algn="l"/>
            <a:r>
              <a:rPr lang="en-US" smtClean="0"/>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8" y="3508248"/>
            <a:ext cx="6519672" cy="3730752"/>
          </a:xfrm>
          <a:prstGeom prst="rect">
            <a:avLst/>
          </a:prstGeom>
        </p:spPr>
        <p:txBody>
          <a:bodyPr/>
          <a:lstStyle/>
          <a:p>
            <a:endParaRPr lang="uk-UA"/>
          </a:p>
        </p:txBody>
      </p:sp>
      <p:cxnSp>
        <p:nvCxnSpPr>
          <p:cNvPr id="10" name="Straight Connector 9"/>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048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19651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0090453"/>
            <a:ext cx="1085850" cy="954107"/>
          </a:xfrm>
          <a:prstGeom prst="rect">
            <a:avLst/>
          </a:prstGeom>
          <a:noFill/>
        </p:spPr>
        <p:txBody>
          <a:bodyPr wrap="square" rtlCol="0">
            <a:spAutoFit/>
          </a:bodyPr>
          <a:lstStyle/>
          <a:p>
            <a:r>
              <a:rPr lang="en-US" sz="2800" b="1">
                <a:solidFill>
                  <a:schemeClr val="accent2"/>
                </a:solidFill>
              </a:rPr>
              <a:t>your </a:t>
            </a:r>
            <a:r>
              <a:rPr lang="en-US" sz="2800" b="1" smtClean="0">
                <a:solidFill>
                  <a:schemeClr val="accent2"/>
                </a:solidFill>
              </a:rPr>
              <a:t>logo</a:t>
            </a:r>
            <a:endParaRPr lang="uk-UA" sz="2000" b="1">
              <a:solidFill>
                <a:schemeClr val="accent2"/>
              </a:solidFill>
            </a:endParaRPr>
          </a:p>
        </p:txBody>
      </p:sp>
      <p:cxnSp>
        <p:nvCxnSpPr>
          <p:cNvPr id="5" name="Straight Connector 4"/>
          <p:cNvCxnSpPr/>
          <p:nvPr userDrawn="1"/>
        </p:nvCxnSpPr>
        <p:spPr>
          <a:xfrm>
            <a:off x="7048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smtClean="0"/>
              <a:t>click to edit master title style</a:t>
            </a:r>
            <a:endParaRPr lang="uk-UA"/>
          </a:p>
        </p:txBody>
      </p:sp>
      <p:sp>
        <p:nvSpPr>
          <p:cNvPr id="9" name="Slide Number Placeholder 8"/>
          <p:cNvSpPr>
            <a:spLocks noGrp="1"/>
          </p:cNvSpPr>
          <p:nvPr>
            <p:ph type="sldNum" sz="quarter" idx="10"/>
          </p:nvPr>
        </p:nvSpPr>
        <p:spPr>
          <a:xfrm>
            <a:off x="16916400" y="10080762"/>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smtClean="0"/>
              <a:t>page</a:t>
            </a:r>
          </a:p>
          <a:p>
            <a:pPr algn="l"/>
            <a:r>
              <a:rPr lang="en-US" smtClean="0"/>
              <a:t>0</a:t>
            </a:r>
            <a:fld id="{37D409AB-2201-4E18-8A34-C31753AD9B06}" type="slidenum">
              <a:rPr smtClean="0"/>
              <a:pPr algn="l"/>
              <a:t>‹#›</a:t>
            </a:fld>
            <a:endParaRPr/>
          </a:p>
        </p:txBody>
      </p:sp>
    </p:spTree>
    <p:extLst>
      <p:ext uri="{BB962C8B-B14F-4D97-AF65-F5344CB8AC3E}">
        <p14:creationId xmlns:p14="http://schemas.microsoft.com/office/powerpoint/2010/main" val="184009337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0090453"/>
            <a:ext cx="1085850" cy="954107"/>
          </a:xfrm>
          <a:prstGeom prst="rect">
            <a:avLst/>
          </a:prstGeom>
          <a:noFill/>
        </p:spPr>
        <p:txBody>
          <a:bodyPr wrap="square" rtlCol="0">
            <a:spAutoFit/>
          </a:bodyPr>
          <a:lstStyle/>
          <a:p>
            <a:r>
              <a:rPr lang="en-US" sz="2800" b="1">
                <a:solidFill>
                  <a:schemeClr val="accent2"/>
                </a:solidFill>
              </a:rPr>
              <a:t>your </a:t>
            </a:r>
            <a:r>
              <a:rPr lang="en-US" sz="2800" b="1" smtClean="0">
                <a:solidFill>
                  <a:schemeClr val="accent2"/>
                </a:solidFill>
              </a:rPr>
              <a:t>logo</a:t>
            </a:r>
            <a:endParaRPr lang="uk-UA" sz="2000" b="1">
              <a:solidFill>
                <a:schemeClr val="accent2"/>
              </a:solidFill>
            </a:endParaRPr>
          </a:p>
        </p:txBody>
      </p:sp>
      <p:cxnSp>
        <p:nvCxnSpPr>
          <p:cNvPr id="5" name="Straight Connector 4"/>
          <p:cNvCxnSpPr/>
          <p:nvPr userDrawn="1"/>
        </p:nvCxnSpPr>
        <p:spPr>
          <a:xfrm>
            <a:off x="7048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smtClean="0"/>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71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0090453"/>
            <a:ext cx="1085850" cy="954107"/>
          </a:xfrm>
          <a:prstGeom prst="rect">
            <a:avLst/>
          </a:prstGeom>
          <a:noFill/>
        </p:spPr>
        <p:txBody>
          <a:bodyPr wrap="square" rtlCol="0">
            <a:spAutoFit/>
          </a:bodyPr>
          <a:lstStyle/>
          <a:p>
            <a:r>
              <a:rPr lang="en-US" sz="2800" b="1">
                <a:solidFill>
                  <a:schemeClr val="accent2"/>
                </a:solidFill>
              </a:rPr>
              <a:t>your </a:t>
            </a:r>
            <a:r>
              <a:rPr lang="en-US" sz="2800" b="1" smtClean="0">
                <a:solidFill>
                  <a:schemeClr val="accent2"/>
                </a:solidFill>
              </a:rPr>
              <a:t>logo</a:t>
            </a:r>
            <a:endParaRPr lang="uk-UA" sz="2000" b="1">
              <a:solidFill>
                <a:schemeClr val="accent2"/>
              </a:solidFill>
            </a:endParaRPr>
          </a:p>
        </p:txBody>
      </p:sp>
      <p:cxnSp>
        <p:nvCxnSpPr>
          <p:cNvPr id="5" name="Straight Connector 4"/>
          <p:cNvCxnSpPr/>
          <p:nvPr userDrawn="1"/>
        </p:nvCxnSpPr>
        <p:spPr>
          <a:xfrm>
            <a:off x="7048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smtClean="0"/>
              <a:t>click to edit master title style</a:t>
            </a:r>
            <a:endParaRPr lang="uk-UA"/>
          </a:p>
        </p:txBody>
      </p:sp>
      <p:sp>
        <p:nvSpPr>
          <p:cNvPr id="9" name="Slide Number Placeholder 8"/>
          <p:cNvSpPr>
            <a:spLocks noGrp="1"/>
          </p:cNvSpPr>
          <p:nvPr>
            <p:ph type="sldNum" sz="quarter" idx="10"/>
          </p:nvPr>
        </p:nvSpPr>
        <p:spPr>
          <a:xfrm>
            <a:off x="16916400" y="10080762"/>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smtClean="0"/>
              <a:t>page</a:t>
            </a:r>
          </a:p>
          <a:p>
            <a:pPr algn="l"/>
            <a:r>
              <a:rPr lang="en-US" smtClean="0"/>
              <a:t>0</a:t>
            </a:r>
            <a:fld id="{37D409AB-2201-4E18-8A34-C31753AD9B06}" type="slidenum">
              <a:rPr smtClean="0"/>
              <a:pPr algn="l"/>
              <a:t>‹#›</a:t>
            </a:fld>
            <a:endParaRPr/>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0090453"/>
            <a:ext cx="1085850" cy="954107"/>
          </a:xfrm>
          <a:prstGeom prst="rect">
            <a:avLst/>
          </a:prstGeom>
          <a:noFill/>
        </p:spPr>
        <p:txBody>
          <a:bodyPr wrap="square" rtlCol="0">
            <a:spAutoFit/>
          </a:bodyPr>
          <a:lstStyle/>
          <a:p>
            <a:r>
              <a:rPr lang="en-US" sz="2800" b="1">
                <a:solidFill>
                  <a:schemeClr val="accent2"/>
                </a:solidFill>
              </a:rPr>
              <a:t>your </a:t>
            </a:r>
            <a:r>
              <a:rPr lang="en-US" sz="2800" b="1" smtClean="0">
                <a:solidFill>
                  <a:schemeClr val="accent2"/>
                </a:solidFill>
              </a:rPr>
              <a:t>logo</a:t>
            </a:r>
            <a:endParaRPr lang="uk-UA" sz="2000" b="1">
              <a:solidFill>
                <a:schemeClr val="accent2"/>
              </a:solidFill>
            </a:endParaRPr>
          </a:p>
        </p:txBody>
      </p:sp>
      <p:cxnSp>
        <p:nvCxnSpPr>
          <p:cNvPr id="5" name="Straight Connector 4"/>
          <p:cNvCxnSpPr/>
          <p:nvPr userDrawn="1"/>
        </p:nvCxnSpPr>
        <p:spPr>
          <a:xfrm>
            <a:off x="7048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smtClean="0"/>
              <a:t>click to edit master title style</a:t>
            </a:r>
            <a:endParaRPr lang="uk-UA"/>
          </a:p>
        </p:txBody>
      </p:sp>
      <p:sp>
        <p:nvSpPr>
          <p:cNvPr id="9" name="Slide Number Placeholder 8"/>
          <p:cNvSpPr>
            <a:spLocks noGrp="1"/>
          </p:cNvSpPr>
          <p:nvPr>
            <p:ph type="sldNum" sz="quarter" idx="10"/>
          </p:nvPr>
        </p:nvSpPr>
        <p:spPr>
          <a:xfrm>
            <a:off x="16916400" y="10080762"/>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smtClean="0"/>
              <a:t>page</a:t>
            </a:r>
          </a:p>
          <a:p>
            <a:pPr algn="l"/>
            <a:r>
              <a:rPr lang="en-US" smtClean="0"/>
              <a:t>0</a:t>
            </a:r>
            <a:fld id="{37D409AB-2201-4E18-8A34-C31753AD9B06}" type="slidenum">
              <a:rPr smtClean="0"/>
              <a:pPr algn="l"/>
              <a:t>‹#›</a:t>
            </a:fld>
            <a:endParaRPr/>
          </a:p>
        </p:txBody>
      </p:sp>
      <p:sp>
        <p:nvSpPr>
          <p:cNvPr id="10" name="Rectangle 9"/>
          <p:cNvSpPr/>
          <p:nvPr userDrawn="1"/>
        </p:nvSpPr>
        <p:spPr>
          <a:xfrm>
            <a:off x="0" y="2667000"/>
            <a:ext cx="18288000" cy="6096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715000"/>
            <a:ext cx="18288000" cy="571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smtClean="0">
              <a:solidFill>
                <a:schemeClr val="tx1"/>
              </a:solidFill>
            </a:endParaRPr>
          </a:p>
        </p:txBody>
      </p:sp>
      <p:cxnSp>
        <p:nvCxnSpPr>
          <p:cNvPr id="2" name="Straight Connector 1"/>
          <p:cNvCxnSpPr/>
          <p:nvPr userDrawn="1"/>
        </p:nvCxnSpPr>
        <p:spPr>
          <a:xfrm>
            <a:off x="704850"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10090453"/>
            <a:ext cx="1085850" cy="954107"/>
          </a:xfrm>
          <a:prstGeom prst="rect">
            <a:avLst/>
          </a:prstGeom>
          <a:noFill/>
        </p:spPr>
        <p:txBody>
          <a:bodyPr wrap="square" rtlCol="0">
            <a:spAutoFit/>
          </a:bodyPr>
          <a:lstStyle/>
          <a:p>
            <a:r>
              <a:rPr lang="en-US" sz="2800" b="1">
                <a:solidFill>
                  <a:schemeClr val="bg1"/>
                </a:solidFill>
              </a:rPr>
              <a:t>your </a:t>
            </a:r>
            <a:r>
              <a:rPr lang="en-US" sz="2800" b="1" smtClean="0">
                <a:solidFill>
                  <a:schemeClr val="bg1"/>
                </a:solidFill>
              </a:rPr>
              <a:t>logo</a:t>
            </a:r>
            <a:endParaRPr lang="uk-UA" sz="2000" b="1">
              <a:solidFill>
                <a:schemeClr val="bg1"/>
              </a:solidFill>
            </a:endParaRPr>
          </a:p>
        </p:txBody>
      </p:sp>
      <p:cxnSp>
        <p:nvCxnSpPr>
          <p:cNvPr id="5" name="Straight Connector 4"/>
          <p:cNvCxnSpPr/>
          <p:nvPr userDrawn="1"/>
        </p:nvCxnSpPr>
        <p:spPr>
          <a:xfrm>
            <a:off x="7048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63490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smtClean="0"/>
              <a:t>click to edit master title style</a:t>
            </a:r>
            <a:endParaRPr lang="uk-UA"/>
          </a:p>
        </p:txBody>
      </p:sp>
      <p:sp>
        <p:nvSpPr>
          <p:cNvPr id="9" name="Slide Number Placeholder 8"/>
          <p:cNvSpPr>
            <a:spLocks noGrp="1"/>
          </p:cNvSpPr>
          <p:nvPr>
            <p:ph type="sldNum" sz="quarter" idx="10"/>
          </p:nvPr>
        </p:nvSpPr>
        <p:spPr>
          <a:xfrm>
            <a:off x="16916400" y="10080762"/>
            <a:ext cx="1733550" cy="954107"/>
          </a:xfrm>
          <a:prstGeom prst="rect">
            <a:avLst/>
          </a:prstGeom>
          <a:noFill/>
        </p:spPr>
        <p:txBody>
          <a:bodyPr wrap="square" rtlCol="0">
            <a:spAutoFit/>
          </a:bodyPr>
          <a:lstStyle>
            <a:lvl1pPr>
              <a:defRPr lang="uk-UA" sz="2800" b="1" smtClean="0">
                <a:solidFill>
                  <a:schemeClr val="bg1"/>
                </a:solidFill>
              </a:defRPr>
            </a:lvl1pPr>
          </a:lstStyle>
          <a:p>
            <a:r>
              <a:rPr lang="en-US" smtClean="0"/>
              <a:t>page</a:t>
            </a:r>
          </a:p>
          <a:p>
            <a:r>
              <a:rPr lang="en-US" smtClean="0"/>
              <a:t>0</a:t>
            </a:r>
            <a:fld id="{37D409AB-2201-4E18-8A34-C31753AD9B06}" type="slidenum">
              <a:rPr smtClean="0"/>
              <a:pPr/>
              <a:t>‹#›</a:t>
            </a:fld>
            <a:endParaRPr/>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1430000"/>
          </a:xfrm>
          <a:prstGeom prst="rect">
            <a:avLst/>
          </a:prstGeom>
        </p:spPr>
        <p:txBody>
          <a:bodyPr/>
          <a:lstStyle/>
          <a:p>
            <a:endParaRPr lang="uk-UA"/>
          </a:p>
        </p:txBody>
      </p:sp>
    </p:spTree>
    <p:extLst>
      <p:ext uri="{BB962C8B-B14F-4D97-AF65-F5344CB8AC3E}">
        <p14:creationId xmlns:p14="http://schemas.microsoft.com/office/powerpoint/2010/main" val="97410114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58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3662"/>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63" r:id="rId3"/>
    <p:sldLayoutId id="2147483693" r:id="rId4"/>
    <p:sldLayoutId id="2147483680" r:id="rId5"/>
    <p:sldLayoutId id="2147483697" r:id="rId6"/>
    <p:sldLayoutId id="2147483698" r:id="rId7"/>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830336"/>
      </p:ext>
    </p:extLst>
  </p:cSld>
  <p:clrMap bg1="lt1" tx1="dk1" bg2="lt2" tx2="dk2" accent1="accent1" accent2="accent2" accent3="accent3" accent4="accent4" accent5="accent5" accent6="accent6" hlink="hlink" folHlink="folHlink"/>
  <p:sldLayoutIdLst>
    <p:sldLayoutId id="2147483759" r:id="rId1"/>
    <p:sldLayoutId id="2147483814" r:id="rId2"/>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939486"/>
      </p:ext>
    </p:extLst>
  </p:cSld>
  <p:clrMap bg1="lt1" tx1="dk1" bg2="lt2" tx2="dk2" accent1="accent1" accent2="accent2" accent3="accent3" accent4="accent4" accent5="accent5" accent6="accent6" hlink="hlink" folHlink="folHlink"/>
  <p:sldLayoutIdLst>
    <p:sldLayoutId id="2147483813" r:id="rId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help@certify.sba.gov" TargetMode="External"/><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xels-photo-205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 y="0"/>
            <a:ext cx="18285691" cy="12185699"/>
          </a:xfrm>
          <a:prstGeom prst="rect">
            <a:avLst/>
          </a:prstGeom>
        </p:spPr>
      </p:pic>
      <p:pic>
        <p:nvPicPr>
          <p:cNvPr id="3" name="Picture 2" descr="sba_logo-71184dd072683081eab26174ea34e79e0df016b2d30ab9b5583cbbc481b7fb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800" y="10632468"/>
            <a:ext cx="1828800" cy="798238"/>
          </a:xfrm>
          <a:prstGeom prst="rect">
            <a:avLst/>
          </a:prstGeom>
        </p:spPr>
      </p:pic>
      <p:sp>
        <p:nvSpPr>
          <p:cNvPr id="13" name="Rectangle 12"/>
          <p:cNvSpPr/>
          <p:nvPr/>
        </p:nvSpPr>
        <p:spPr>
          <a:xfrm>
            <a:off x="0" y="8077200"/>
            <a:ext cx="18288000" cy="2362200"/>
          </a:xfrm>
          <a:prstGeom prst="rect">
            <a:avLst/>
          </a:prstGeom>
          <a:solidFill>
            <a:schemeClr val="tx1">
              <a:alpha val="96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200" dirty="0" smtClean="0">
                <a:latin typeface="Source Sans Pro" charset="0"/>
                <a:ea typeface="Source Sans Pro" charset="0"/>
                <a:cs typeface="Source Sans Pro" charset="0"/>
              </a:rPr>
              <a:t>Submitting 8(a</a:t>
            </a:r>
            <a:r>
              <a:rPr lang="en-US" sz="4200" dirty="0">
                <a:latin typeface="Source Sans Pro" charset="0"/>
                <a:ea typeface="Source Sans Pro" charset="0"/>
                <a:cs typeface="Source Sans Pro" charset="0"/>
              </a:rPr>
              <a:t>) </a:t>
            </a:r>
            <a:r>
              <a:rPr lang="en-US" sz="4200" dirty="0" smtClean="0">
                <a:latin typeface="Source Sans Pro" charset="0"/>
                <a:ea typeface="Source Sans Pro" charset="0"/>
                <a:cs typeface="Source Sans Pro" charset="0"/>
              </a:rPr>
              <a:t>Annual </a:t>
            </a:r>
            <a:r>
              <a:rPr lang="en-US" sz="4200" dirty="0" smtClean="0">
                <a:latin typeface="Source Sans Pro" charset="0"/>
                <a:ea typeface="Source Sans Pro" charset="0"/>
                <a:cs typeface="Source Sans Pro" charset="0"/>
              </a:rPr>
              <a:t>Reviews </a:t>
            </a:r>
            <a:r>
              <a:rPr lang="en-US" sz="4200" dirty="0" smtClean="0">
                <a:latin typeface="Source Sans Pro" charset="0"/>
                <a:ea typeface="Source Sans Pro" charset="0"/>
                <a:cs typeface="Source Sans Pro" charset="0"/>
              </a:rPr>
              <a:t>in </a:t>
            </a:r>
            <a:r>
              <a:rPr lang="en-US" sz="4200" b="1" dirty="0" smtClean="0">
                <a:solidFill>
                  <a:schemeClr val="accent1"/>
                </a:solidFill>
                <a:latin typeface="Source Sans Pro" charset="0"/>
                <a:ea typeface="Source Sans Pro" charset="0"/>
                <a:cs typeface="Source Sans Pro" charset="0"/>
              </a:rPr>
              <a:t>certify.SBA.gov </a:t>
            </a:r>
          </a:p>
          <a:p>
            <a:pPr algn="ctr"/>
            <a:endParaRPr lang="en-US" sz="2400" dirty="0" smtClean="0">
              <a:latin typeface="Source Sans Pro" charset="0"/>
              <a:ea typeface="Source Sans Pro" charset="0"/>
              <a:cs typeface="Source Sans Pro" charset="0"/>
            </a:endParaRPr>
          </a:p>
          <a:p>
            <a:pPr algn="ctr"/>
            <a:r>
              <a:rPr lang="en-US" sz="2400" dirty="0" smtClean="0">
                <a:latin typeface="Source Sans Pro" charset="0"/>
                <a:ea typeface="Source Sans Pro" charset="0"/>
                <a:cs typeface="Source Sans Pro" charset="0"/>
              </a:rPr>
              <a:t>Presentation Created </a:t>
            </a:r>
            <a:r>
              <a:rPr lang="en-US" sz="2400" dirty="0" smtClean="0">
                <a:latin typeface="Source Sans Pro" charset="0"/>
                <a:ea typeface="Source Sans Pro" charset="0"/>
                <a:cs typeface="Source Sans Pro" charset="0"/>
              </a:rPr>
              <a:t>March 2018</a:t>
            </a:r>
            <a:endParaRPr lang="en-US" sz="2400" dirty="0">
              <a:latin typeface="Source Sans Pro" charset="0"/>
              <a:ea typeface="Source Sans Pro" charset="0"/>
              <a:cs typeface="Source Sans Pro" charset="0"/>
            </a:endParaRPr>
          </a:p>
        </p:txBody>
      </p:sp>
      <p:sp>
        <p:nvSpPr>
          <p:cNvPr id="14" name="Oval 13"/>
          <p:cNvSpPr/>
          <p:nvPr/>
        </p:nvSpPr>
        <p:spPr>
          <a:xfrm>
            <a:off x="8763000" y="6934200"/>
            <a:ext cx="457200" cy="457200"/>
          </a:xfrm>
          <a:prstGeom prst="ellipse">
            <a:avLst/>
          </a:prstGeom>
          <a:solidFill>
            <a:srgbClr val="BBBD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shot 2017-10-03 12.15.3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2971800"/>
            <a:ext cx="6553200" cy="3647043"/>
          </a:xfrm>
          <a:prstGeom prst="rect">
            <a:avLst/>
          </a:prstGeom>
        </p:spPr>
      </p:pic>
    </p:spTree>
    <p:extLst>
      <p:ext uri="{BB962C8B-B14F-4D97-AF65-F5344CB8AC3E}">
        <p14:creationId xmlns:p14="http://schemas.microsoft.com/office/powerpoint/2010/main" val="23700946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5722" y="5161002"/>
            <a:ext cx="8376556" cy="2123658"/>
          </a:xfrm>
          <a:prstGeom prst="rect">
            <a:avLst/>
          </a:prstGeom>
          <a:noFill/>
        </p:spPr>
        <p:txBody>
          <a:bodyPr wrap="square" rtlCol="0">
            <a:spAutoFit/>
          </a:bodyPr>
          <a:lstStyle/>
          <a:p>
            <a:pPr algn="ctr"/>
            <a:endParaRPr lang="en-US" sz="6600" b="1" dirty="0" smtClean="0">
              <a:solidFill>
                <a:schemeClr val="accent1"/>
              </a:solidFill>
              <a:ea typeface="Roboto Condensed" panose="02000000000000000000" pitchFamily="2" charset="0"/>
              <a:cs typeface="Lato Semibold" panose="020F0502020204030203" pitchFamily="34" charset="0"/>
            </a:endParaRPr>
          </a:p>
          <a:p>
            <a:pPr algn="ctr"/>
            <a:r>
              <a:rPr lang="en-US" sz="6600" b="1" dirty="0" smtClean="0">
                <a:solidFill>
                  <a:schemeClr val="accent1"/>
                </a:solidFill>
                <a:ea typeface="Roboto Condensed" panose="02000000000000000000" pitchFamily="2" charset="0"/>
                <a:cs typeface="Lato Semibold" panose="020F0502020204030203" pitchFamily="34" charset="0"/>
              </a:rPr>
              <a:t>By The Numbers</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598875" y="50292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030200" y="71628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11" name="Shape 102"/>
          <p:cNvPicPr preferRelativeResize="0"/>
          <p:nvPr/>
        </p:nvPicPr>
        <p:blipFill>
          <a:blip r:embed="rId2">
            <a:alphaModFix/>
          </a:blip>
          <a:stretch>
            <a:fillRect/>
          </a:stretch>
        </p:blipFill>
        <p:spPr>
          <a:xfrm>
            <a:off x="6477000" y="5029200"/>
            <a:ext cx="5486400" cy="1219200"/>
          </a:xfrm>
          <a:prstGeom prst="rect">
            <a:avLst/>
          </a:prstGeom>
          <a:noFill/>
          <a:ln>
            <a:noFill/>
          </a:ln>
        </p:spPr>
      </p:pic>
    </p:spTree>
    <p:extLst>
      <p:ext uri="{BB962C8B-B14F-4D97-AF65-F5344CB8AC3E}">
        <p14:creationId xmlns:p14="http://schemas.microsoft.com/office/powerpoint/2010/main" val="571511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543800" y="4991725"/>
            <a:ext cx="9677400" cy="2123658"/>
          </a:xfrm>
          <a:prstGeom prst="rect">
            <a:avLst/>
          </a:prstGeom>
          <a:noFill/>
        </p:spPr>
        <p:txBody>
          <a:bodyPr wrap="square" rtlCol="0">
            <a:spAutoFit/>
          </a:bodyPr>
          <a:lstStyle/>
          <a:p>
            <a:r>
              <a:rPr lang="en-US" sz="4400" b="1" dirty="0" smtClean="0"/>
              <a:t>Number of days</a:t>
            </a:r>
            <a:endParaRPr lang="en-US" sz="4400" b="1" dirty="0"/>
          </a:p>
          <a:p>
            <a:r>
              <a:rPr lang="en-US" sz="4400" b="1" dirty="0" smtClean="0">
                <a:solidFill>
                  <a:schemeClr val="accent1"/>
                </a:solidFill>
              </a:rPr>
              <a:t>To Check the Annual Review for Completeness (screening)</a:t>
            </a:r>
            <a:endParaRPr lang="uk-UA" sz="4400" b="1" dirty="0">
              <a:solidFill>
                <a:schemeClr val="accent1"/>
              </a:solidFill>
            </a:endParaRPr>
          </a:p>
        </p:txBody>
      </p:sp>
      <p:cxnSp>
        <p:nvCxnSpPr>
          <p:cNvPr id="3" name="Straight Connector 2"/>
          <p:cNvCxnSpPr/>
          <p:nvPr/>
        </p:nvCxnSpPr>
        <p:spPr>
          <a:xfrm>
            <a:off x="7010400" y="4838700"/>
            <a:ext cx="0" cy="17526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4930170"/>
            <a:ext cx="4419600" cy="1569660"/>
          </a:xfrm>
          <a:prstGeom prst="rect">
            <a:avLst/>
          </a:prstGeom>
          <a:noFill/>
        </p:spPr>
        <p:txBody>
          <a:bodyPr wrap="square" rtlCol="0">
            <a:spAutoFit/>
          </a:bodyPr>
          <a:lstStyle/>
          <a:p>
            <a:pPr algn="r"/>
            <a:r>
              <a:rPr lang="en-US" sz="9600" b="1" dirty="0" smtClean="0">
                <a:solidFill>
                  <a:schemeClr val="accent1"/>
                </a:solidFill>
                <a:latin typeface="+mj-lt"/>
              </a:rPr>
              <a:t>15</a:t>
            </a:r>
            <a:endParaRPr lang="uk-UA" sz="9600" b="1" dirty="0">
              <a:solidFill>
                <a:schemeClr val="accent1"/>
              </a:solidFill>
              <a:latin typeface="+mj-lt"/>
            </a:endParaRPr>
          </a:p>
        </p:txBody>
      </p:sp>
    </p:spTree>
    <p:extLst>
      <p:ext uri="{BB962C8B-B14F-4D97-AF65-F5344CB8AC3E}">
        <p14:creationId xmlns:p14="http://schemas.microsoft.com/office/powerpoint/2010/main" val="21105859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543800" y="4991725"/>
            <a:ext cx="9677400" cy="2123658"/>
          </a:xfrm>
          <a:prstGeom prst="rect">
            <a:avLst/>
          </a:prstGeom>
          <a:noFill/>
        </p:spPr>
        <p:txBody>
          <a:bodyPr wrap="square" rtlCol="0">
            <a:spAutoFit/>
          </a:bodyPr>
          <a:lstStyle/>
          <a:p>
            <a:r>
              <a:rPr lang="en-US" sz="4400" b="1" dirty="0" smtClean="0"/>
              <a:t>Number of days for</a:t>
            </a:r>
            <a:endParaRPr lang="en-US" sz="4400" b="1" dirty="0"/>
          </a:p>
          <a:p>
            <a:r>
              <a:rPr lang="en-US" sz="4400" b="1" dirty="0" smtClean="0">
                <a:solidFill>
                  <a:schemeClr val="accent1"/>
                </a:solidFill>
              </a:rPr>
              <a:t>Firms to </a:t>
            </a:r>
            <a:r>
              <a:rPr lang="en-US" sz="4400" b="1" dirty="0">
                <a:solidFill>
                  <a:schemeClr val="accent1"/>
                </a:solidFill>
              </a:rPr>
              <a:t>R</a:t>
            </a:r>
            <a:r>
              <a:rPr lang="en-US" sz="4400" b="1" dirty="0" smtClean="0">
                <a:solidFill>
                  <a:schemeClr val="accent1"/>
                </a:solidFill>
              </a:rPr>
              <a:t>espond to a Deficiency Letter during Screening</a:t>
            </a:r>
            <a:endParaRPr lang="uk-UA" sz="4400" b="1" dirty="0">
              <a:solidFill>
                <a:schemeClr val="accent1"/>
              </a:solidFill>
            </a:endParaRPr>
          </a:p>
        </p:txBody>
      </p:sp>
      <p:cxnSp>
        <p:nvCxnSpPr>
          <p:cNvPr id="3" name="Straight Connector 2"/>
          <p:cNvCxnSpPr/>
          <p:nvPr/>
        </p:nvCxnSpPr>
        <p:spPr>
          <a:xfrm>
            <a:off x="7010400" y="4838700"/>
            <a:ext cx="0" cy="17526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4930170"/>
            <a:ext cx="4419600" cy="1569660"/>
          </a:xfrm>
          <a:prstGeom prst="rect">
            <a:avLst/>
          </a:prstGeom>
          <a:noFill/>
        </p:spPr>
        <p:txBody>
          <a:bodyPr wrap="square" rtlCol="0">
            <a:spAutoFit/>
          </a:bodyPr>
          <a:lstStyle/>
          <a:p>
            <a:pPr algn="r"/>
            <a:r>
              <a:rPr lang="en-US" sz="9600" b="1" dirty="0" smtClean="0">
                <a:solidFill>
                  <a:schemeClr val="accent1"/>
                </a:solidFill>
                <a:latin typeface="+mj-lt"/>
              </a:rPr>
              <a:t>10</a:t>
            </a:r>
            <a:endParaRPr lang="uk-UA" sz="9600" b="1" dirty="0">
              <a:solidFill>
                <a:schemeClr val="accent1"/>
              </a:solidFill>
              <a:latin typeface="+mj-lt"/>
            </a:endParaRPr>
          </a:p>
        </p:txBody>
      </p:sp>
    </p:spTree>
    <p:extLst>
      <p:ext uri="{BB962C8B-B14F-4D97-AF65-F5344CB8AC3E}">
        <p14:creationId xmlns:p14="http://schemas.microsoft.com/office/powerpoint/2010/main" val="2299409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543800" y="4991725"/>
            <a:ext cx="9677400" cy="2123658"/>
          </a:xfrm>
          <a:prstGeom prst="rect">
            <a:avLst/>
          </a:prstGeom>
          <a:noFill/>
        </p:spPr>
        <p:txBody>
          <a:bodyPr wrap="square" rtlCol="0">
            <a:spAutoFit/>
          </a:bodyPr>
          <a:lstStyle/>
          <a:p>
            <a:r>
              <a:rPr lang="en-US" sz="4400" b="1" dirty="0" smtClean="0"/>
              <a:t>Number of days</a:t>
            </a:r>
            <a:endParaRPr lang="en-US" sz="4400" b="1" dirty="0"/>
          </a:p>
          <a:p>
            <a:r>
              <a:rPr lang="en-US" sz="4400" b="1" dirty="0" smtClean="0">
                <a:solidFill>
                  <a:schemeClr val="accent1"/>
                </a:solidFill>
              </a:rPr>
              <a:t>To Make a Recommendation </a:t>
            </a:r>
            <a:r>
              <a:rPr lang="en-US" sz="4400" b="1" dirty="0" smtClean="0">
                <a:solidFill>
                  <a:schemeClr val="accent1"/>
                </a:solidFill>
              </a:rPr>
              <a:t/>
            </a:r>
            <a:br>
              <a:rPr lang="en-US" sz="4400" b="1" dirty="0" smtClean="0">
                <a:solidFill>
                  <a:schemeClr val="accent1"/>
                </a:solidFill>
              </a:rPr>
            </a:br>
            <a:r>
              <a:rPr lang="en-US" sz="4400" b="1" dirty="0" smtClean="0">
                <a:solidFill>
                  <a:schemeClr val="accent1"/>
                </a:solidFill>
              </a:rPr>
              <a:t>(SBA Processing</a:t>
            </a:r>
            <a:r>
              <a:rPr lang="en-US" sz="4400" b="1" dirty="0" smtClean="0">
                <a:solidFill>
                  <a:schemeClr val="accent1"/>
                </a:solidFill>
              </a:rPr>
              <a:t>)</a:t>
            </a:r>
            <a:endParaRPr lang="uk-UA" sz="4400" b="1" dirty="0">
              <a:solidFill>
                <a:schemeClr val="accent1"/>
              </a:solidFill>
            </a:endParaRPr>
          </a:p>
        </p:txBody>
      </p:sp>
      <p:cxnSp>
        <p:nvCxnSpPr>
          <p:cNvPr id="3" name="Straight Connector 2"/>
          <p:cNvCxnSpPr/>
          <p:nvPr/>
        </p:nvCxnSpPr>
        <p:spPr>
          <a:xfrm>
            <a:off x="7010400" y="4838700"/>
            <a:ext cx="0" cy="17526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4930170"/>
            <a:ext cx="4419600" cy="1569660"/>
          </a:xfrm>
          <a:prstGeom prst="rect">
            <a:avLst/>
          </a:prstGeom>
          <a:noFill/>
        </p:spPr>
        <p:txBody>
          <a:bodyPr wrap="square" rtlCol="0">
            <a:spAutoFit/>
          </a:bodyPr>
          <a:lstStyle/>
          <a:p>
            <a:pPr algn="r"/>
            <a:r>
              <a:rPr lang="en-US" sz="9600" b="1" dirty="0" smtClean="0">
                <a:solidFill>
                  <a:schemeClr val="accent1"/>
                </a:solidFill>
                <a:latin typeface="+mj-lt"/>
              </a:rPr>
              <a:t>30</a:t>
            </a:r>
            <a:endParaRPr lang="uk-UA" sz="9600" b="1" dirty="0">
              <a:solidFill>
                <a:schemeClr val="accent1"/>
              </a:solidFill>
              <a:latin typeface="+mj-lt"/>
            </a:endParaRPr>
          </a:p>
        </p:txBody>
      </p:sp>
    </p:spTree>
    <p:extLst>
      <p:ext uri="{BB962C8B-B14F-4D97-AF65-F5344CB8AC3E}">
        <p14:creationId xmlns:p14="http://schemas.microsoft.com/office/powerpoint/2010/main" val="38898340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71800"/>
            <a:ext cx="18288000" cy="5486400"/>
          </a:xfrm>
          <a:prstGeom prst="rect">
            <a:avLst/>
          </a:prstGeom>
          <a:solidFill>
            <a:srgbClr val="34334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itle 6"/>
          <p:cNvSpPr>
            <a:spLocks noGrp="1"/>
          </p:cNvSpPr>
          <p:nvPr>
            <p:ph type="title"/>
          </p:nvPr>
        </p:nvSpPr>
        <p:spPr>
          <a:xfrm>
            <a:off x="876300" y="634901"/>
            <a:ext cx="5448300" cy="1338828"/>
          </a:xfrm>
        </p:spPr>
        <p:txBody>
          <a:bodyPr/>
          <a:lstStyle/>
          <a:p>
            <a:r>
              <a:rPr lang="en-US" dirty="0" smtClean="0"/>
              <a:t>Firms can Submit Annual Reviews </a:t>
            </a:r>
            <a:endParaRPr lang="uk-UA" dirty="0"/>
          </a:p>
        </p:txBody>
      </p:sp>
      <p:sp>
        <p:nvSpPr>
          <p:cNvPr id="25" name="Slide Number Placeholder 24"/>
          <p:cNvSpPr>
            <a:spLocks noGrp="1"/>
          </p:cNvSpPr>
          <p:nvPr>
            <p:ph type="sldNum" sz="quarter" idx="10"/>
          </p:nvPr>
        </p:nvSpPr>
        <p:spPr/>
        <p:txBody>
          <a:bodyPr/>
          <a:lstStyle/>
          <a:p>
            <a:r>
              <a:rPr lang="en-US" smtClean="0"/>
              <a:t>page</a:t>
            </a:r>
          </a:p>
          <a:p>
            <a:r>
              <a:rPr lang="en-US" smtClean="0"/>
              <a:t>0</a:t>
            </a:r>
            <a:fld id="{37D409AB-2201-4E18-8A34-C31753AD9B06}" type="slidenum">
              <a:rPr smtClean="0"/>
              <a:pPr/>
              <a:t>2</a:t>
            </a:fld>
            <a:endParaRPr/>
          </a:p>
        </p:txBody>
      </p:sp>
      <p:sp>
        <p:nvSpPr>
          <p:cNvPr id="2" name="TextBox 1"/>
          <p:cNvSpPr txBox="1"/>
          <p:nvPr/>
        </p:nvSpPr>
        <p:spPr>
          <a:xfrm>
            <a:off x="2619211" y="3106594"/>
            <a:ext cx="5448300" cy="5216813"/>
          </a:xfrm>
          <a:prstGeom prst="rect">
            <a:avLst/>
          </a:prstGeom>
          <a:noFill/>
        </p:spPr>
        <p:txBody>
          <a:bodyPr wrap="square" rtlCol="0">
            <a:spAutoFit/>
          </a:bodyPr>
          <a:lstStyle/>
          <a:p>
            <a:r>
              <a:rPr lang="en-US" sz="33300" b="1" dirty="0" smtClean="0">
                <a:solidFill>
                  <a:schemeClr val="bg1"/>
                </a:solidFill>
                <a:latin typeface="+mj-lt"/>
              </a:rPr>
              <a:t>22</a:t>
            </a:r>
            <a:endParaRPr lang="uk-UA" sz="33300" b="1" dirty="0">
              <a:solidFill>
                <a:schemeClr val="bg1"/>
              </a:solidFill>
              <a:latin typeface="+mj-lt"/>
            </a:endParaRPr>
          </a:p>
        </p:txBody>
      </p:sp>
      <p:sp>
        <p:nvSpPr>
          <p:cNvPr id="3" name="Isosceles Triangle 2"/>
          <p:cNvSpPr/>
          <p:nvPr/>
        </p:nvSpPr>
        <p:spPr>
          <a:xfrm rot="5400000">
            <a:off x="16125744" y="5152860"/>
            <a:ext cx="1514475" cy="1124279"/>
          </a:xfrm>
          <a:prstGeom prst="triangl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7" name="Isosceles Triangle 26"/>
          <p:cNvSpPr/>
          <p:nvPr/>
        </p:nvSpPr>
        <p:spPr>
          <a:xfrm rot="16200000">
            <a:off x="647784" y="5152862"/>
            <a:ext cx="1514475" cy="1124279"/>
          </a:xfrm>
          <a:prstGeom prst="triangl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TextBox 8"/>
          <p:cNvSpPr txBox="1"/>
          <p:nvPr/>
        </p:nvSpPr>
        <p:spPr>
          <a:xfrm>
            <a:off x="2895600" y="3429000"/>
            <a:ext cx="5686425" cy="769441"/>
          </a:xfrm>
          <a:prstGeom prst="rect">
            <a:avLst/>
          </a:prstGeom>
          <a:noFill/>
        </p:spPr>
        <p:txBody>
          <a:bodyPr wrap="square" rtlCol="0">
            <a:spAutoFit/>
          </a:bodyPr>
          <a:lstStyle/>
          <a:p>
            <a:r>
              <a:rPr lang="en-US" sz="4400" b="1" dirty="0" smtClean="0">
                <a:solidFill>
                  <a:schemeClr val="accent1"/>
                </a:solidFill>
              </a:rPr>
              <a:t>March</a:t>
            </a:r>
            <a:endParaRPr lang="uk-UA" sz="4400" b="1" dirty="0">
              <a:solidFill>
                <a:schemeClr val="accent1"/>
              </a:solidFill>
            </a:endParaRPr>
          </a:p>
        </p:txBody>
      </p:sp>
      <p:grpSp>
        <p:nvGrpSpPr>
          <p:cNvPr id="8" name="Group 7"/>
          <p:cNvGrpSpPr/>
          <p:nvPr/>
        </p:nvGrpSpPr>
        <p:grpSpPr>
          <a:xfrm>
            <a:off x="8229600" y="5105400"/>
            <a:ext cx="7066280" cy="400110"/>
            <a:chOff x="8229600" y="4533900"/>
            <a:chExt cx="7066280" cy="400110"/>
          </a:xfrm>
        </p:grpSpPr>
        <p:sp>
          <p:nvSpPr>
            <p:cNvPr id="18" name="TextBox 17"/>
            <p:cNvSpPr txBox="1"/>
            <p:nvPr/>
          </p:nvSpPr>
          <p:spPr>
            <a:xfrm>
              <a:off x="8305800" y="4533900"/>
              <a:ext cx="6990080" cy="400110"/>
            </a:xfrm>
            <a:prstGeom prst="rect">
              <a:avLst/>
            </a:prstGeom>
            <a:noFill/>
          </p:spPr>
          <p:txBody>
            <a:bodyPr wrap="square" rtlCol="0">
              <a:spAutoFit/>
            </a:bodyPr>
            <a:lstStyle/>
            <a:p>
              <a:r>
                <a:rPr lang="en-US" sz="2000" dirty="0" smtClean="0">
                  <a:solidFill>
                    <a:schemeClr val="bg1"/>
                  </a:solidFill>
                </a:rPr>
                <a:t>Firms can begin submitting Annual Reviews in Certify</a:t>
              </a:r>
              <a:endParaRPr lang="uk-UA" sz="2000" dirty="0">
                <a:solidFill>
                  <a:schemeClr val="bg1"/>
                </a:solidFill>
              </a:endParaRPr>
            </a:p>
          </p:txBody>
        </p:sp>
        <p:cxnSp>
          <p:nvCxnSpPr>
            <p:cNvPr id="19" name="Straight Connector 18"/>
            <p:cNvCxnSpPr/>
            <p:nvPr/>
          </p:nvCxnSpPr>
          <p:spPr>
            <a:xfrm>
              <a:off x="8229600" y="4581555"/>
              <a:ext cx="0" cy="304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8229600" y="5787504"/>
            <a:ext cx="7066280" cy="400110"/>
            <a:chOff x="8229600" y="5216004"/>
            <a:chExt cx="7066280" cy="400110"/>
          </a:xfrm>
        </p:grpSpPr>
        <p:sp>
          <p:nvSpPr>
            <p:cNvPr id="20" name="TextBox 19"/>
            <p:cNvSpPr txBox="1"/>
            <p:nvPr/>
          </p:nvSpPr>
          <p:spPr>
            <a:xfrm>
              <a:off x="8305800" y="5216004"/>
              <a:ext cx="6990080" cy="400110"/>
            </a:xfrm>
            <a:prstGeom prst="rect">
              <a:avLst/>
            </a:prstGeom>
            <a:noFill/>
          </p:spPr>
          <p:txBody>
            <a:bodyPr wrap="square" rtlCol="0">
              <a:spAutoFit/>
            </a:bodyPr>
            <a:lstStyle/>
            <a:p>
              <a:r>
                <a:rPr lang="en-US" sz="2000" dirty="0" smtClean="0">
                  <a:solidFill>
                    <a:schemeClr val="bg1"/>
                  </a:solidFill>
                </a:rPr>
                <a:t>Firms must have Certify accounts and Sam.gov profiles </a:t>
              </a:r>
              <a:endParaRPr lang="uk-UA" sz="2000" dirty="0">
                <a:solidFill>
                  <a:schemeClr val="bg1"/>
                </a:solidFill>
              </a:endParaRPr>
            </a:p>
          </p:txBody>
        </p:sp>
        <p:cxnSp>
          <p:nvCxnSpPr>
            <p:cNvPr id="21" name="Straight Connector 20"/>
            <p:cNvCxnSpPr/>
            <p:nvPr/>
          </p:nvCxnSpPr>
          <p:spPr>
            <a:xfrm>
              <a:off x="8229600" y="5263659"/>
              <a:ext cx="0" cy="304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8229600" y="6469608"/>
            <a:ext cx="7066280" cy="400110"/>
            <a:chOff x="8229600" y="5898108"/>
            <a:chExt cx="7066280" cy="400110"/>
          </a:xfrm>
        </p:grpSpPr>
        <p:sp>
          <p:nvSpPr>
            <p:cNvPr id="22" name="TextBox 21"/>
            <p:cNvSpPr txBox="1"/>
            <p:nvPr/>
          </p:nvSpPr>
          <p:spPr>
            <a:xfrm>
              <a:off x="8305800" y="5898108"/>
              <a:ext cx="6990080" cy="400110"/>
            </a:xfrm>
            <a:prstGeom prst="rect">
              <a:avLst/>
            </a:prstGeom>
            <a:noFill/>
          </p:spPr>
          <p:txBody>
            <a:bodyPr wrap="square" rtlCol="0">
              <a:spAutoFit/>
            </a:bodyPr>
            <a:lstStyle/>
            <a:p>
              <a:r>
                <a:rPr lang="en-US" sz="2000" dirty="0" smtClean="0">
                  <a:solidFill>
                    <a:schemeClr val="bg1"/>
                  </a:solidFill>
                </a:rPr>
                <a:t>Firms with 3/22 anniversary dates must submit in Certify</a:t>
              </a:r>
              <a:endParaRPr lang="uk-UA" sz="2000" dirty="0">
                <a:solidFill>
                  <a:schemeClr val="bg1"/>
                </a:solidFill>
              </a:endParaRPr>
            </a:p>
          </p:txBody>
        </p:sp>
        <p:cxnSp>
          <p:nvCxnSpPr>
            <p:cNvPr id="23" name="Straight Connector 22"/>
            <p:cNvCxnSpPr/>
            <p:nvPr/>
          </p:nvCxnSpPr>
          <p:spPr>
            <a:xfrm>
              <a:off x="8229600" y="5945763"/>
              <a:ext cx="0" cy="304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838200" y="10210800"/>
            <a:ext cx="1143000" cy="838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Shape 102"/>
          <p:cNvPicPr preferRelativeResize="0"/>
          <p:nvPr/>
        </p:nvPicPr>
        <p:blipFill>
          <a:blip r:embed="rId3">
            <a:alphaModFix/>
          </a:blip>
          <a:stretch>
            <a:fillRect/>
          </a:stretch>
        </p:blipFill>
        <p:spPr>
          <a:xfrm>
            <a:off x="914400" y="10134600"/>
            <a:ext cx="5338373" cy="891850"/>
          </a:xfrm>
          <a:prstGeom prst="rect">
            <a:avLst/>
          </a:prstGeom>
          <a:noFill/>
          <a:ln>
            <a:noFill/>
          </a:ln>
        </p:spPr>
      </p:pic>
    </p:spTree>
    <p:extLst>
      <p:ext uri="{BB962C8B-B14F-4D97-AF65-F5344CB8AC3E}">
        <p14:creationId xmlns:p14="http://schemas.microsoft.com/office/powerpoint/2010/main" val="1904585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Upcoming</a:t>
            </a:r>
            <a:br>
              <a:rPr lang="en-US" dirty="0" smtClean="0"/>
            </a:br>
            <a:r>
              <a:rPr lang="en-US" dirty="0" smtClean="0">
                <a:solidFill>
                  <a:schemeClr val="accent1"/>
                </a:solidFill>
              </a:rPr>
              <a:t>Dates</a:t>
            </a:r>
            <a:endParaRPr lang="uk-UA" dirty="0">
              <a:solidFill>
                <a:schemeClr val="accent1"/>
              </a:solidFill>
            </a:endParaRPr>
          </a:p>
        </p:txBody>
      </p:sp>
      <p:sp>
        <p:nvSpPr>
          <p:cNvPr id="3" name="Slide Number Placeholder 2"/>
          <p:cNvSpPr>
            <a:spLocks noGrp="1"/>
          </p:cNvSpPr>
          <p:nvPr>
            <p:ph type="sldNum" sz="quarter" idx="10"/>
          </p:nvPr>
        </p:nvSpPr>
        <p:spPr/>
        <p:txBody>
          <a:bodyPr/>
          <a:lstStyle/>
          <a:p>
            <a:pPr algn="l"/>
            <a:r>
              <a:rPr lang="en-US" smtClean="0"/>
              <a:t>page</a:t>
            </a:r>
          </a:p>
          <a:p>
            <a:pPr algn="l"/>
            <a:r>
              <a:rPr lang="en-US" smtClean="0"/>
              <a:t>0</a:t>
            </a:r>
            <a:fld id="{37D409AB-2201-4E18-8A34-C31753AD9B06}" type="slidenum">
              <a:rPr smtClean="0"/>
              <a:pPr algn="l"/>
              <a:t>3</a:t>
            </a:fld>
            <a:endParaRPr/>
          </a:p>
        </p:txBody>
      </p:sp>
      <p:grpSp>
        <p:nvGrpSpPr>
          <p:cNvPr id="15" name="Group 14"/>
          <p:cNvGrpSpPr/>
          <p:nvPr/>
        </p:nvGrpSpPr>
        <p:grpSpPr>
          <a:xfrm>
            <a:off x="1714500" y="2842855"/>
            <a:ext cx="6934200" cy="1657422"/>
            <a:chOff x="1714500" y="3116938"/>
            <a:chExt cx="6934200" cy="1657422"/>
          </a:xfrm>
        </p:grpSpPr>
        <p:grpSp>
          <p:nvGrpSpPr>
            <p:cNvPr id="4" name="Group 3"/>
            <p:cNvGrpSpPr/>
            <p:nvPr/>
          </p:nvGrpSpPr>
          <p:grpSpPr>
            <a:xfrm>
              <a:off x="3429000" y="3116938"/>
              <a:ext cx="5219700" cy="1657422"/>
              <a:chOff x="3429000" y="3057489"/>
              <a:chExt cx="5219700" cy="1657422"/>
            </a:xfrm>
          </p:grpSpPr>
          <p:sp>
            <p:nvSpPr>
              <p:cNvPr id="11" name="Rectangle 10"/>
              <p:cNvSpPr/>
              <p:nvPr/>
            </p:nvSpPr>
            <p:spPr>
              <a:xfrm>
                <a:off x="3429000" y="3699248"/>
                <a:ext cx="5219700" cy="1015663"/>
              </a:xfrm>
              <a:prstGeom prst="rect">
                <a:avLst/>
              </a:prstGeom>
            </p:spPr>
            <p:txBody>
              <a:bodyPr wrap="square">
                <a:spAutoFit/>
              </a:bodyPr>
              <a:lstStyle/>
              <a:p>
                <a:r>
                  <a:rPr lang="en-US" sz="2000" dirty="0" smtClean="0">
                    <a:solidFill>
                      <a:schemeClr val="tx2"/>
                    </a:solidFill>
                  </a:rPr>
                  <a:t>Firms need to create accounts on certify.SBA.gov and make sure their SAM.gov information is up to date. </a:t>
                </a:r>
                <a:endParaRPr lang="en-US" sz="2000" dirty="0">
                  <a:solidFill>
                    <a:schemeClr val="tx2"/>
                  </a:solidFill>
                </a:endParaRPr>
              </a:p>
            </p:txBody>
          </p:sp>
          <p:sp>
            <p:nvSpPr>
              <p:cNvPr id="12" name="Rectangle 11"/>
              <p:cNvSpPr/>
              <p:nvPr/>
            </p:nvSpPr>
            <p:spPr>
              <a:xfrm>
                <a:off x="3429000" y="3057489"/>
                <a:ext cx="4800600" cy="646331"/>
              </a:xfrm>
              <a:prstGeom prst="rect">
                <a:avLst/>
              </a:prstGeom>
            </p:spPr>
            <p:txBody>
              <a:bodyPr wrap="square">
                <a:spAutoFit/>
              </a:bodyPr>
              <a:lstStyle/>
              <a:p>
                <a:r>
                  <a:rPr lang="en-US" sz="3600" dirty="0" smtClean="0">
                    <a:latin typeface="+mj-lt"/>
                  </a:rPr>
                  <a:t>March 21</a:t>
                </a:r>
                <a:endParaRPr lang="en-US" sz="3600" dirty="0">
                  <a:latin typeface="+mj-lt"/>
                </a:endParaRPr>
              </a:p>
            </p:txBody>
          </p:sp>
        </p:grpSp>
        <p:grpSp>
          <p:nvGrpSpPr>
            <p:cNvPr id="9" name="Group 8"/>
            <p:cNvGrpSpPr/>
            <p:nvPr/>
          </p:nvGrpSpPr>
          <p:grpSpPr>
            <a:xfrm>
              <a:off x="1714500" y="3174160"/>
              <a:ext cx="1600200" cy="1600200"/>
              <a:chOff x="1714500" y="3174160"/>
              <a:chExt cx="1600200" cy="1600200"/>
            </a:xfrm>
          </p:grpSpPr>
          <p:sp>
            <p:nvSpPr>
              <p:cNvPr id="2" name="Oval 1"/>
              <p:cNvSpPr/>
              <p:nvPr/>
            </p:nvSpPr>
            <p:spPr>
              <a:xfrm>
                <a:off x="1714500" y="3174160"/>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1" name="Freeform 87"/>
              <p:cNvSpPr>
                <a:spLocks noEditPoints="1"/>
              </p:cNvSpPr>
              <p:nvPr/>
            </p:nvSpPr>
            <p:spPr bwMode="auto">
              <a:xfrm>
                <a:off x="2122662" y="3597808"/>
                <a:ext cx="783876" cy="66193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grpSp>
        <p:nvGrpSpPr>
          <p:cNvPr id="18" name="Group 17"/>
          <p:cNvGrpSpPr/>
          <p:nvPr/>
        </p:nvGrpSpPr>
        <p:grpSpPr>
          <a:xfrm>
            <a:off x="1714500" y="5621170"/>
            <a:ext cx="6934200" cy="2033468"/>
            <a:chOff x="1714500" y="5895254"/>
            <a:chExt cx="6934200" cy="2033468"/>
          </a:xfrm>
        </p:grpSpPr>
        <p:grpSp>
          <p:nvGrpSpPr>
            <p:cNvPr id="7" name="Group 6"/>
            <p:cNvGrpSpPr/>
            <p:nvPr/>
          </p:nvGrpSpPr>
          <p:grpSpPr>
            <a:xfrm>
              <a:off x="3429000" y="5895254"/>
              <a:ext cx="5219700" cy="1782587"/>
              <a:chOff x="3429000" y="5895254"/>
              <a:chExt cx="5219700" cy="1782587"/>
            </a:xfrm>
          </p:grpSpPr>
          <p:sp>
            <p:nvSpPr>
              <p:cNvPr id="24" name="Rectangle 23"/>
              <p:cNvSpPr/>
              <p:nvPr/>
            </p:nvSpPr>
            <p:spPr>
              <a:xfrm>
                <a:off x="3429000" y="6662178"/>
                <a:ext cx="5219700" cy="1015663"/>
              </a:xfrm>
              <a:prstGeom prst="rect">
                <a:avLst/>
              </a:prstGeom>
            </p:spPr>
            <p:txBody>
              <a:bodyPr wrap="square">
                <a:spAutoFit/>
              </a:bodyPr>
              <a:lstStyle/>
              <a:p>
                <a:r>
                  <a:rPr lang="en-US" sz="2000" dirty="0" smtClean="0">
                    <a:solidFill>
                      <a:schemeClr val="tx2"/>
                    </a:solidFill>
                  </a:rPr>
                  <a:t>Firms can submit their Annual Reviews in Certify. BOS can screen cases for completeness and send letters of deficiency. </a:t>
                </a:r>
                <a:endParaRPr lang="en-US" sz="2000" dirty="0">
                  <a:solidFill>
                    <a:schemeClr val="tx2"/>
                  </a:solidFill>
                </a:endParaRPr>
              </a:p>
            </p:txBody>
          </p:sp>
          <p:sp>
            <p:nvSpPr>
              <p:cNvPr id="25" name="Rectangle 24"/>
              <p:cNvSpPr/>
              <p:nvPr/>
            </p:nvSpPr>
            <p:spPr>
              <a:xfrm>
                <a:off x="3429000" y="5895254"/>
                <a:ext cx="4800600" cy="646331"/>
              </a:xfrm>
              <a:prstGeom prst="rect">
                <a:avLst/>
              </a:prstGeom>
            </p:spPr>
            <p:txBody>
              <a:bodyPr wrap="square">
                <a:spAutoFit/>
              </a:bodyPr>
              <a:lstStyle/>
              <a:p>
                <a:r>
                  <a:rPr lang="en-US" sz="3600" dirty="0" smtClean="0">
                    <a:latin typeface="+mj-lt"/>
                  </a:rPr>
                  <a:t>March 22</a:t>
                </a:r>
                <a:endParaRPr lang="en-US" sz="3600" dirty="0">
                  <a:latin typeface="+mj-lt"/>
                </a:endParaRPr>
              </a:p>
            </p:txBody>
          </p:sp>
        </p:grpSp>
        <p:grpSp>
          <p:nvGrpSpPr>
            <p:cNvPr id="14" name="Group 13"/>
            <p:cNvGrpSpPr/>
            <p:nvPr/>
          </p:nvGrpSpPr>
          <p:grpSpPr>
            <a:xfrm>
              <a:off x="1714500" y="6328522"/>
              <a:ext cx="1600200" cy="1600200"/>
              <a:chOff x="1714500" y="6328522"/>
              <a:chExt cx="1600200" cy="1600200"/>
            </a:xfrm>
          </p:grpSpPr>
          <p:sp>
            <p:nvSpPr>
              <p:cNvPr id="27" name="Oval 26"/>
              <p:cNvSpPr/>
              <p:nvPr/>
            </p:nvSpPr>
            <p:spPr>
              <a:xfrm>
                <a:off x="1714500" y="6328522"/>
                <a:ext cx="1600200" cy="16002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2" name="Freeform 106"/>
              <p:cNvSpPr>
                <a:spLocks noEditPoints="1"/>
              </p:cNvSpPr>
              <p:nvPr/>
            </p:nvSpPr>
            <p:spPr bwMode="auto">
              <a:xfrm>
                <a:off x="2122662" y="6675297"/>
                <a:ext cx="783876" cy="661935"/>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sp>
        <p:nvSpPr>
          <p:cNvPr id="19" name="Rectangle 18"/>
          <p:cNvSpPr/>
          <p:nvPr/>
        </p:nvSpPr>
        <p:spPr>
          <a:xfrm>
            <a:off x="838200" y="10134600"/>
            <a:ext cx="1143000" cy="914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Shape 102"/>
          <p:cNvPicPr preferRelativeResize="0"/>
          <p:nvPr/>
        </p:nvPicPr>
        <p:blipFill>
          <a:blip r:embed="rId2">
            <a:alphaModFix/>
          </a:blip>
          <a:stretch>
            <a:fillRect/>
          </a:stretch>
        </p:blipFill>
        <p:spPr>
          <a:xfrm>
            <a:off x="914400" y="10134600"/>
            <a:ext cx="5338373" cy="891850"/>
          </a:xfrm>
          <a:prstGeom prst="rect">
            <a:avLst/>
          </a:prstGeom>
          <a:noFill/>
          <a:ln>
            <a:noFill/>
          </a:ln>
        </p:spPr>
      </p:pic>
    </p:spTree>
    <p:extLst>
      <p:ext uri="{BB962C8B-B14F-4D97-AF65-F5344CB8AC3E}">
        <p14:creationId xmlns:p14="http://schemas.microsoft.com/office/powerpoint/2010/main" val="11014631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9" name="Group 8"/>
          <p:cNvGrpSpPr/>
          <p:nvPr/>
        </p:nvGrpSpPr>
        <p:grpSpPr>
          <a:xfrm>
            <a:off x="768350" y="2603778"/>
            <a:ext cx="4864100" cy="1371600"/>
            <a:chOff x="6711950" y="4457700"/>
            <a:chExt cx="4864100" cy="1371600"/>
          </a:xfrm>
        </p:grpSpPr>
        <p:sp>
          <p:nvSpPr>
            <p:cNvPr id="10" name="TextBox 9"/>
            <p:cNvSpPr txBox="1"/>
            <p:nvPr/>
          </p:nvSpPr>
          <p:spPr>
            <a:xfrm>
              <a:off x="6863443" y="4589502"/>
              <a:ext cx="4561114" cy="1107996"/>
            </a:xfrm>
            <a:prstGeom prst="rect">
              <a:avLst/>
            </a:prstGeom>
            <a:noFill/>
          </p:spPr>
          <p:txBody>
            <a:bodyPr wrap="square" rtlCol="0">
              <a:spAutoFit/>
            </a:bodyPr>
            <a:lstStyle/>
            <a:p>
              <a:pPr algn="ctr"/>
              <a:r>
                <a:rPr lang="en-US" sz="6600" b="1" dirty="0" smtClean="0">
                  <a:solidFill>
                    <a:schemeClr val="accent1"/>
                  </a:solidFill>
                  <a:ea typeface="Roboto Condensed" panose="02000000000000000000" pitchFamily="2" charset="0"/>
                  <a:cs typeface="Lato Semibold" panose="020F0502020204030203" pitchFamily="34" charset="0"/>
                </a:rPr>
                <a:t>Reminder!</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11" name="Group 10"/>
            <p:cNvGrpSpPr/>
            <p:nvPr/>
          </p:nvGrpSpPr>
          <p:grpSpPr>
            <a:xfrm>
              <a:off x="6711950" y="4457700"/>
              <a:ext cx="685800" cy="685800"/>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10890250" y="5143500"/>
              <a:ext cx="685800" cy="685800"/>
              <a:chOff x="6324600" y="4114799"/>
              <a:chExt cx="685800" cy="685800"/>
            </a:xfrm>
          </p:grpSpPr>
          <p:cxnSp>
            <p:nvCxnSpPr>
              <p:cNvPr id="13" name="Straight Connector 12"/>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768350" y="4855905"/>
            <a:ext cx="4864100" cy="4154983"/>
          </a:xfrm>
          <a:prstGeom prst="rect">
            <a:avLst/>
          </a:prstGeom>
          <a:noFill/>
        </p:spPr>
        <p:txBody>
          <a:bodyPr wrap="square" rtlCol="0">
            <a:spAutoFit/>
          </a:bodyPr>
          <a:lstStyle/>
          <a:p>
            <a:r>
              <a:rPr lang="en-US" sz="4400" b="1" dirty="0" smtClean="0">
                <a:solidFill>
                  <a:schemeClr val="accent1"/>
                </a:solidFill>
              </a:rPr>
              <a:t>Firms </a:t>
            </a:r>
            <a:r>
              <a:rPr lang="en-US" sz="4400" dirty="0" smtClean="0">
                <a:solidFill>
                  <a:schemeClr val="bg1"/>
                </a:solidFill>
              </a:rPr>
              <a:t>will not be able to move forward on </a:t>
            </a:r>
            <a:r>
              <a:rPr lang="en-US" sz="4400" dirty="0" err="1" smtClean="0">
                <a:solidFill>
                  <a:schemeClr val="bg1"/>
                </a:solidFill>
              </a:rPr>
              <a:t>certify.SBA.gov</a:t>
            </a:r>
            <a:r>
              <a:rPr lang="en-US" sz="4400" dirty="0" smtClean="0">
                <a:solidFill>
                  <a:schemeClr val="bg1"/>
                </a:solidFill>
              </a:rPr>
              <a:t> without a </a:t>
            </a:r>
            <a:r>
              <a:rPr lang="en-US" sz="4400" b="1" dirty="0" err="1" smtClean="0">
                <a:solidFill>
                  <a:schemeClr val="accent1"/>
                </a:solidFill>
              </a:rPr>
              <a:t>SAM.gov</a:t>
            </a:r>
            <a:r>
              <a:rPr lang="en-US" sz="4400" dirty="0" smtClean="0">
                <a:solidFill>
                  <a:schemeClr val="bg1"/>
                </a:solidFill>
              </a:rPr>
              <a:t> account. </a:t>
            </a:r>
            <a:endParaRPr lang="en-US" sz="4400" dirty="0">
              <a:solidFill>
                <a:schemeClr val="bg1"/>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752600"/>
            <a:ext cx="11616378" cy="9525000"/>
          </a:xfrm>
          <a:prstGeom prst="rect">
            <a:avLst/>
          </a:prstGeom>
        </p:spPr>
      </p:pic>
      <p:pic>
        <p:nvPicPr>
          <p:cNvPr id="5" name="Picture 4" descr="Screenshot 2017-09-25 20.12.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209800"/>
            <a:ext cx="10313977" cy="6019800"/>
          </a:xfrm>
          <a:prstGeom prst="rect">
            <a:avLst/>
          </a:prstGeom>
        </p:spPr>
      </p:pic>
      <p:sp>
        <p:nvSpPr>
          <p:cNvPr id="19" name="Left Arrow 18"/>
          <p:cNvSpPr/>
          <p:nvPr/>
        </p:nvSpPr>
        <p:spPr>
          <a:xfrm>
            <a:off x="13716000" y="2590800"/>
            <a:ext cx="2286000" cy="11430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Shape 102"/>
          <p:cNvPicPr preferRelativeResize="0"/>
          <p:nvPr/>
        </p:nvPicPr>
        <p:blipFill>
          <a:blip r:embed="rId4">
            <a:alphaModFix/>
          </a:blip>
          <a:stretch>
            <a:fillRect/>
          </a:stretch>
        </p:blipFill>
        <p:spPr>
          <a:xfrm>
            <a:off x="9525000" y="533400"/>
            <a:ext cx="5338373" cy="891850"/>
          </a:xfrm>
          <a:prstGeom prst="rect">
            <a:avLst/>
          </a:prstGeom>
          <a:noFill/>
          <a:ln>
            <a:noFill/>
          </a:ln>
        </p:spPr>
      </p:pic>
    </p:spTree>
    <p:extLst>
      <p:ext uri="{BB962C8B-B14F-4D97-AF65-F5344CB8AC3E}">
        <p14:creationId xmlns:p14="http://schemas.microsoft.com/office/powerpoint/2010/main" val="37072782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276600"/>
            <a:ext cx="7109686" cy="5829680"/>
          </a:xfrm>
          <a:prstGeom prst="rect">
            <a:avLst/>
          </a:prstGeom>
        </p:spPr>
      </p:pic>
      <p:sp>
        <p:nvSpPr>
          <p:cNvPr id="5" name="Title 4"/>
          <p:cNvSpPr>
            <a:spLocks noGrp="1"/>
          </p:cNvSpPr>
          <p:nvPr>
            <p:ph type="title"/>
          </p:nvPr>
        </p:nvSpPr>
        <p:spPr>
          <a:xfrm>
            <a:off x="876300" y="634901"/>
            <a:ext cx="5448300" cy="1962076"/>
          </a:xfrm>
        </p:spPr>
        <p:txBody>
          <a:bodyPr/>
          <a:lstStyle/>
          <a:p>
            <a:r>
              <a:rPr lang="en-US" dirty="0" smtClean="0">
                <a:solidFill>
                  <a:schemeClr val="accent1"/>
                </a:solidFill>
              </a:rPr>
              <a:t>Finding </a:t>
            </a:r>
            <a:r>
              <a:rPr lang="en-US" dirty="0" smtClean="0">
                <a:solidFill>
                  <a:schemeClr val="accent1"/>
                </a:solidFill>
              </a:rPr>
              <a:t>your</a:t>
            </a:r>
            <a:br>
              <a:rPr lang="en-US" dirty="0" smtClean="0">
                <a:solidFill>
                  <a:schemeClr val="accent1"/>
                </a:solidFill>
              </a:rPr>
            </a:br>
            <a:r>
              <a:rPr lang="en-US" dirty="0" smtClean="0">
                <a:solidFill>
                  <a:schemeClr val="accent1"/>
                </a:solidFill>
              </a:rPr>
              <a:t>Annual </a:t>
            </a:r>
            <a:r>
              <a:rPr lang="en-US" dirty="0" smtClean="0">
                <a:solidFill>
                  <a:schemeClr val="accent1"/>
                </a:solidFill>
              </a:rPr>
              <a:t>Review</a:t>
            </a:r>
            <a:r>
              <a:rPr lang="en-US" dirty="0" smtClean="0"/>
              <a:t/>
            </a:r>
            <a:br>
              <a:rPr lang="en-US" dirty="0" smtClean="0"/>
            </a:br>
            <a:r>
              <a:rPr lang="en-US" dirty="0" smtClean="0"/>
              <a:t>in Certify</a:t>
            </a:r>
            <a:endParaRPr lang="uk-UA" dirty="0"/>
          </a:p>
        </p:txBody>
      </p:sp>
      <p:sp>
        <p:nvSpPr>
          <p:cNvPr id="3" name="Slide Number Placeholder 2"/>
          <p:cNvSpPr>
            <a:spLocks noGrp="1"/>
          </p:cNvSpPr>
          <p:nvPr>
            <p:ph type="sldNum" sz="quarter" idx="10"/>
          </p:nvPr>
        </p:nvSpPr>
        <p:spPr/>
        <p:txBody>
          <a:bodyPr/>
          <a:lstStyle/>
          <a:p>
            <a:pPr algn="l"/>
            <a:r>
              <a:rPr lang="en-US" smtClean="0"/>
              <a:t>page</a:t>
            </a:r>
          </a:p>
          <a:p>
            <a:pPr algn="l"/>
            <a:r>
              <a:rPr lang="en-US" smtClean="0"/>
              <a:t>0</a:t>
            </a:r>
            <a:fld id="{37D409AB-2201-4E18-8A34-C31753AD9B06}" type="slidenum">
              <a:rPr smtClean="0"/>
              <a:pPr algn="l"/>
              <a:t>5</a:t>
            </a:fld>
            <a:endParaRPr/>
          </a:p>
        </p:txBody>
      </p:sp>
      <p:grpSp>
        <p:nvGrpSpPr>
          <p:cNvPr id="36" name="Group 35"/>
          <p:cNvGrpSpPr/>
          <p:nvPr/>
        </p:nvGrpSpPr>
        <p:grpSpPr>
          <a:xfrm>
            <a:off x="10069830" y="2399525"/>
            <a:ext cx="6846570" cy="7114463"/>
            <a:chOff x="7848600" y="5084128"/>
            <a:chExt cx="6846570" cy="7114463"/>
          </a:xfrm>
        </p:grpSpPr>
        <p:grpSp>
          <p:nvGrpSpPr>
            <p:cNvPr id="37" name="Group 36"/>
            <p:cNvGrpSpPr/>
            <p:nvPr/>
          </p:nvGrpSpPr>
          <p:grpSpPr>
            <a:xfrm>
              <a:off x="7848600" y="5084128"/>
              <a:ext cx="6846570" cy="646331"/>
              <a:chOff x="7467600" y="5557807"/>
              <a:chExt cx="6846570" cy="646331"/>
            </a:xfrm>
          </p:grpSpPr>
          <p:sp>
            <p:nvSpPr>
              <p:cNvPr id="39" name="TextBox 38"/>
              <p:cNvSpPr txBox="1"/>
              <p:nvPr/>
            </p:nvSpPr>
            <p:spPr>
              <a:xfrm>
                <a:off x="7587625" y="5557807"/>
                <a:ext cx="6726545" cy="646331"/>
              </a:xfrm>
              <a:prstGeom prst="rect">
                <a:avLst/>
              </a:prstGeom>
              <a:noFill/>
            </p:spPr>
            <p:txBody>
              <a:bodyPr wrap="square" rtlCol="0">
                <a:spAutoFit/>
              </a:bodyPr>
              <a:lstStyle/>
              <a:p>
                <a:r>
                  <a:rPr lang="en-US" sz="3600" dirty="0" smtClean="0">
                    <a:solidFill>
                      <a:schemeClr val="accent1"/>
                    </a:solidFill>
                    <a:latin typeface="+mj-lt"/>
                  </a:rPr>
                  <a:t>Click from dashboard:</a:t>
                </a:r>
                <a:endParaRPr lang="uk-UA" sz="3600" dirty="0">
                  <a:latin typeface="+mj-lt"/>
                </a:endParaRPr>
              </a:p>
            </p:txBody>
          </p:sp>
          <p:cxnSp>
            <p:nvCxnSpPr>
              <p:cNvPr id="40" name="Straight Connector 39"/>
              <p:cNvCxnSpPr/>
              <p:nvPr/>
            </p:nvCxnSpPr>
            <p:spPr>
              <a:xfrm>
                <a:off x="7467600" y="5672107"/>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8279998" y="6073837"/>
              <a:ext cx="6415172" cy="6124754"/>
            </a:xfrm>
            <a:prstGeom prst="rect">
              <a:avLst/>
            </a:prstGeom>
            <a:noFill/>
          </p:spPr>
          <p:txBody>
            <a:bodyPr wrap="square" rtlCol="0">
              <a:spAutoFit/>
            </a:bodyPr>
            <a:lstStyle/>
            <a:p>
              <a:r>
                <a:rPr lang="en-US" sz="2800" dirty="0" smtClean="0">
                  <a:solidFill>
                    <a:schemeClr val="tx2"/>
                  </a:solidFill>
                </a:rPr>
                <a:t>For firms who have Certify accounts, Certify will send first notice 30 days before anniversary date and second notice on the anniversary date. The annual review is due 30 days after the anniversary date. </a:t>
              </a:r>
            </a:p>
            <a:p>
              <a:endParaRPr lang="en-US" sz="2800" dirty="0">
                <a:solidFill>
                  <a:schemeClr val="tx2"/>
                </a:solidFill>
              </a:endParaRPr>
            </a:p>
            <a:p>
              <a:r>
                <a:rPr lang="en-US" sz="2800" dirty="0" smtClean="0">
                  <a:solidFill>
                    <a:schemeClr val="tx2"/>
                  </a:solidFill>
                </a:rPr>
                <a:t>If firm cannot find the annual review, they can contact the help desk (</a:t>
              </a:r>
              <a:r>
                <a:rPr lang="en-US" sz="2800" dirty="0" smtClean="0">
                  <a:solidFill>
                    <a:schemeClr val="tx2"/>
                  </a:solidFill>
                  <a:hlinkClick r:id="rId3"/>
                </a:rPr>
                <a:t>help@certify.sba.gov</a:t>
              </a:r>
              <a:r>
                <a:rPr lang="en-US" sz="2800" dirty="0" smtClean="0">
                  <a:solidFill>
                    <a:schemeClr val="tx2"/>
                  </a:solidFill>
                </a:rPr>
                <a:t>)</a:t>
              </a:r>
            </a:p>
            <a:p>
              <a:endParaRPr lang="en-US" sz="2800" dirty="0">
                <a:solidFill>
                  <a:schemeClr val="tx2"/>
                </a:solidFill>
              </a:endParaRPr>
            </a:p>
            <a:p>
              <a:r>
                <a:rPr lang="en-US" sz="2800" dirty="0" smtClean="0">
                  <a:solidFill>
                    <a:schemeClr val="tx2"/>
                  </a:solidFill>
                </a:rPr>
                <a:t>If firm has an annual review but already submitted it in BDMIS, they can contact the help desk (help@certify.sba.gov)</a:t>
              </a:r>
              <a:endParaRPr lang="en-US" sz="2800" dirty="0">
                <a:solidFill>
                  <a:schemeClr val="tx2"/>
                </a:solidFill>
              </a:endParaRPr>
            </a:p>
          </p:txBody>
        </p:sp>
      </p:grpSp>
      <p:sp>
        <p:nvSpPr>
          <p:cNvPr id="10" name="Rectangle 9"/>
          <p:cNvSpPr/>
          <p:nvPr/>
        </p:nvSpPr>
        <p:spPr>
          <a:xfrm>
            <a:off x="914400" y="10210800"/>
            <a:ext cx="1066800" cy="914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Shape 102"/>
          <p:cNvPicPr preferRelativeResize="0"/>
          <p:nvPr/>
        </p:nvPicPr>
        <p:blipFill>
          <a:blip r:embed="rId4">
            <a:alphaModFix/>
          </a:blip>
          <a:stretch>
            <a:fillRect/>
          </a:stretch>
        </p:blipFill>
        <p:spPr>
          <a:xfrm>
            <a:off x="914400" y="10134600"/>
            <a:ext cx="5338373" cy="891850"/>
          </a:xfrm>
          <a:prstGeom prst="rect">
            <a:avLst/>
          </a:prstGeom>
          <a:noFill/>
          <a:ln>
            <a:noFill/>
          </a:ln>
        </p:spPr>
      </p:pic>
      <p:pic>
        <p:nvPicPr>
          <p:cNvPr id="7" name="Picture 6" descr="Screenshot 2017-09-25 20.20.03.png"/>
          <p:cNvPicPr>
            <a:picLocks noChangeAspect="1"/>
          </p:cNvPicPr>
          <p:nvPr/>
        </p:nvPicPr>
        <p:blipFill rotWithShape="1">
          <a:blip r:embed="rId5" cstate="print">
            <a:extLst>
              <a:ext uri="{28A0092B-C50C-407E-A947-70E740481C1C}">
                <a14:useLocalDpi xmlns:a14="http://schemas.microsoft.com/office/drawing/2010/main" val="0"/>
              </a:ext>
            </a:extLst>
          </a:blip>
          <a:srcRect r="14785"/>
          <a:stretch/>
        </p:blipFill>
        <p:spPr>
          <a:xfrm>
            <a:off x="2133600" y="3505200"/>
            <a:ext cx="6439313" cy="3688434"/>
          </a:xfrm>
          <a:prstGeom prst="rect">
            <a:avLst/>
          </a:prstGeom>
        </p:spPr>
      </p:pic>
      <p:sp>
        <p:nvSpPr>
          <p:cNvPr id="4" name="Left Arrow 3"/>
          <p:cNvSpPr/>
          <p:nvPr/>
        </p:nvSpPr>
        <p:spPr>
          <a:xfrm>
            <a:off x="3200400" y="5715000"/>
            <a:ext cx="1066800" cy="4572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86000" y="5820489"/>
            <a:ext cx="914400" cy="246221"/>
          </a:xfrm>
          <a:prstGeom prst="rect">
            <a:avLst/>
          </a:prstGeom>
          <a:solidFill>
            <a:schemeClr val="accent5"/>
          </a:solidFill>
        </p:spPr>
        <p:txBody>
          <a:bodyPr wrap="square" rtlCol="0">
            <a:spAutoFit/>
          </a:bodyPr>
          <a:lstStyle/>
          <a:p>
            <a:endParaRPr lang="en-US" sz="1000" dirty="0"/>
          </a:p>
        </p:txBody>
      </p:sp>
      <p:sp>
        <p:nvSpPr>
          <p:cNvPr id="8" name="TextBox 7"/>
          <p:cNvSpPr txBox="1"/>
          <p:nvPr/>
        </p:nvSpPr>
        <p:spPr>
          <a:xfrm>
            <a:off x="2286000" y="5820489"/>
            <a:ext cx="914400" cy="215444"/>
          </a:xfrm>
          <a:prstGeom prst="rect">
            <a:avLst/>
          </a:prstGeom>
          <a:noFill/>
        </p:spPr>
        <p:txBody>
          <a:bodyPr wrap="square" rtlCol="0">
            <a:spAutoFit/>
          </a:bodyPr>
          <a:lstStyle/>
          <a:p>
            <a:r>
              <a:rPr lang="en-US" sz="800" dirty="0" smtClean="0">
                <a:solidFill>
                  <a:schemeClr val="bg2"/>
                </a:solidFill>
              </a:rPr>
              <a:t>Annual Review</a:t>
            </a:r>
            <a:endParaRPr lang="en-US" sz="800" dirty="0">
              <a:solidFill>
                <a:schemeClr val="bg2"/>
              </a:solidFill>
            </a:endParaRPr>
          </a:p>
        </p:txBody>
      </p:sp>
    </p:spTree>
    <p:extLst>
      <p:ext uri="{BB962C8B-B14F-4D97-AF65-F5344CB8AC3E}">
        <p14:creationId xmlns:p14="http://schemas.microsoft.com/office/powerpoint/2010/main" val="5370552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9"/>
          <p:cNvSpPr txBox="1"/>
          <p:nvPr/>
        </p:nvSpPr>
        <p:spPr>
          <a:xfrm>
            <a:off x="913493" y="2016306"/>
            <a:ext cx="4561114" cy="1015663"/>
          </a:xfrm>
          <a:prstGeom prst="rect">
            <a:avLst/>
          </a:prstGeom>
          <a:noFill/>
        </p:spPr>
        <p:txBody>
          <a:bodyPr wrap="square" rtlCol="0">
            <a:spAutoFit/>
          </a:bodyPr>
          <a:lstStyle/>
          <a:p>
            <a:pPr algn="ctr"/>
            <a:r>
              <a:rPr lang="en-US" sz="6000" b="1" dirty="0" smtClean="0">
                <a:solidFill>
                  <a:schemeClr val="accent1"/>
                </a:solidFill>
                <a:ea typeface="Roboto Condensed" panose="02000000000000000000" pitchFamily="2" charset="0"/>
                <a:cs typeface="Lato Semibold" panose="020F0502020204030203" pitchFamily="34" charset="0"/>
              </a:rPr>
              <a:t>Prepare</a:t>
            </a:r>
            <a:endParaRPr lang="ru-RU" sz="6000" b="1" dirty="0">
              <a:solidFill>
                <a:schemeClr val="accent1"/>
              </a:solidFill>
              <a:ea typeface="Lato Semibold" panose="020F0502020204030203" pitchFamily="34" charset="0"/>
              <a:cs typeface="Lato Semibold" panose="020F0502020204030203" pitchFamily="34" charset="0"/>
            </a:endParaRPr>
          </a:p>
        </p:txBody>
      </p:sp>
      <p:grpSp>
        <p:nvGrpSpPr>
          <p:cNvPr id="11" name="Group 10"/>
          <p:cNvGrpSpPr/>
          <p:nvPr/>
        </p:nvGrpSpPr>
        <p:grpSpPr>
          <a:xfrm>
            <a:off x="762000" y="1612265"/>
            <a:ext cx="685800" cy="946469"/>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4940300" y="2558734"/>
            <a:ext cx="685800" cy="946469"/>
            <a:chOff x="6324600" y="4114799"/>
            <a:chExt cx="685800" cy="685800"/>
          </a:xfrm>
        </p:grpSpPr>
        <p:cxnSp>
          <p:nvCxnSpPr>
            <p:cNvPr id="13" name="Straight Connector 12"/>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62000" y="3886200"/>
            <a:ext cx="4864100" cy="4832092"/>
          </a:xfrm>
          <a:prstGeom prst="rect">
            <a:avLst/>
          </a:prstGeom>
          <a:noFill/>
        </p:spPr>
        <p:txBody>
          <a:bodyPr wrap="square" rtlCol="0">
            <a:spAutoFit/>
          </a:bodyPr>
          <a:lstStyle/>
          <a:p>
            <a:r>
              <a:rPr lang="en-US" sz="4400" dirty="0" smtClean="0">
                <a:solidFill>
                  <a:schemeClr val="accent1"/>
                </a:solidFill>
              </a:rPr>
              <a:t>Document Checklist</a:t>
            </a:r>
          </a:p>
          <a:p>
            <a:endParaRPr lang="en-US" sz="4400" dirty="0">
              <a:solidFill>
                <a:schemeClr val="accent1"/>
              </a:solidFill>
            </a:endParaRPr>
          </a:p>
          <a:p>
            <a:r>
              <a:rPr lang="en-US" sz="4400" dirty="0" smtClean="0">
                <a:solidFill>
                  <a:schemeClr val="accent1"/>
                </a:solidFill>
              </a:rPr>
              <a:t>Quick Start Guide</a:t>
            </a:r>
          </a:p>
          <a:p>
            <a:endParaRPr lang="en-US" sz="4400" dirty="0">
              <a:solidFill>
                <a:schemeClr val="accent1"/>
              </a:solidFill>
            </a:endParaRPr>
          </a:p>
          <a:p>
            <a:r>
              <a:rPr lang="en-US" sz="4400" dirty="0" smtClean="0">
                <a:solidFill>
                  <a:schemeClr val="accent1"/>
                </a:solidFill>
              </a:rPr>
              <a:t>Entity-Owned Firm Workaround</a:t>
            </a:r>
            <a:endParaRPr lang="en-US" sz="4400" dirty="0">
              <a:solidFill>
                <a:srgbClr val="F2F2F5"/>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752600"/>
            <a:ext cx="11616378" cy="9525000"/>
          </a:xfrm>
          <a:prstGeom prst="rect">
            <a:avLst/>
          </a:prstGeom>
        </p:spPr>
      </p:pic>
      <p:pic>
        <p:nvPicPr>
          <p:cNvPr id="20" name="Shape 102"/>
          <p:cNvPicPr preferRelativeResize="0"/>
          <p:nvPr/>
        </p:nvPicPr>
        <p:blipFill>
          <a:blip r:embed="rId3">
            <a:alphaModFix/>
          </a:blip>
          <a:stretch>
            <a:fillRect/>
          </a:stretch>
        </p:blipFill>
        <p:spPr>
          <a:xfrm>
            <a:off x="9525000" y="533400"/>
            <a:ext cx="5338373" cy="89185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489" y="2092426"/>
            <a:ext cx="10591800" cy="606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12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9"/>
          <p:cNvSpPr txBox="1"/>
          <p:nvPr/>
        </p:nvSpPr>
        <p:spPr>
          <a:xfrm>
            <a:off x="919843" y="1752600"/>
            <a:ext cx="4561114" cy="1938992"/>
          </a:xfrm>
          <a:prstGeom prst="rect">
            <a:avLst/>
          </a:prstGeom>
          <a:noFill/>
        </p:spPr>
        <p:txBody>
          <a:bodyPr wrap="square" rtlCol="0">
            <a:spAutoFit/>
          </a:bodyPr>
          <a:lstStyle/>
          <a:p>
            <a:pPr algn="ctr"/>
            <a:r>
              <a:rPr lang="en-US" sz="6000" b="1" dirty="0" smtClean="0">
                <a:solidFill>
                  <a:schemeClr val="accent1"/>
                </a:solidFill>
                <a:ea typeface="Roboto Condensed" panose="02000000000000000000" pitchFamily="2" charset="0"/>
                <a:cs typeface="Lato Semibold" panose="020F0502020204030203" pitchFamily="34" charset="0"/>
              </a:rPr>
              <a:t>1</a:t>
            </a:r>
            <a:r>
              <a:rPr lang="en-US" sz="6000" b="1" baseline="30000" dirty="0" smtClean="0">
                <a:solidFill>
                  <a:schemeClr val="accent1"/>
                </a:solidFill>
                <a:ea typeface="Roboto Condensed" panose="02000000000000000000" pitchFamily="2" charset="0"/>
                <a:cs typeface="Lato Semibold" panose="020F0502020204030203" pitchFamily="34" charset="0"/>
              </a:rPr>
              <a:t>st</a:t>
            </a:r>
            <a:r>
              <a:rPr lang="en-US" sz="6000" b="1" dirty="0" smtClean="0">
                <a:solidFill>
                  <a:schemeClr val="accent1"/>
                </a:solidFill>
                <a:ea typeface="Roboto Condensed" panose="02000000000000000000" pitchFamily="2" charset="0"/>
                <a:cs typeface="Lato Semibold" panose="020F0502020204030203" pitchFamily="34" charset="0"/>
              </a:rPr>
              <a:t> Time in Certify</a:t>
            </a:r>
            <a:endParaRPr lang="ru-RU" sz="6000" b="1" dirty="0">
              <a:solidFill>
                <a:schemeClr val="accent1"/>
              </a:solidFill>
              <a:ea typeface="Lato Semibold" panose="020F0502020204030203" pitchFamily="34" charset="0"/>
              <a:cs typeface="Lato Semibold" panose="020F0502020204030203" pitchFamily="34" charset="0"/>
            </a:endParaRPr>
          </a:p>
        </p:txBody>
      </p:sp>
      <p:grpSp>
        <p:nvGrpSpPr>
          <p:cNvPr id="11" name="Group 10"/>
          <p:cNvGrpSpPr/>
          <p:nvPr/>
        </p:nvGrpSpPr>
        <p:grpSpPr>
          <a:xfrm>
            <a:off x="762000" y="1612265"/>
            <a:ext cx="685800" cy="946469"/>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4940300" y="2558734"/>
            <a:ext cx="685800" cy="946469"/>
            <a:chOff x="6324600" y="4114799"/>
            <a:chExt cx="685800" cy="685800"/>
          </a:xfrm>
        </p:grpSpPr>
        <p:cxnSp>
          <p:nvCxnSpPr>
            <p:cNvPr id="13" name="Straight Connector 12"/>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62000" y="4191000"/>
            <a:ext cx="4864100" cy="594008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chemeClr val="accent1"/>
                </a:solidFill>
                <a:ea typeface="Roboto Condensed" panose="02000000000000000000" pitchFamily="2" charset="0"/>
                <a:cs typeface="Lato Semibold" panose="020F0502020204030203" pitchFamily="34" charset="0"/>
              </a:rPr>
              <a:t>All </a:t>
            </a:r>
            <a:r>
              <a:rPr lang="en-US" sz="2000" dirty="0">
                <a:solidFill>
                  <a:schemeClr val="accent1"/>
                </a:solidFill>
                <a:ea typeface="Roboto Condensed" panose="02000000000000000000" pitchFamily="2" charset="0"/>
                <a:cs typeface="Lato Semibold" panose="020F0502020204030203" pitchFamily="34" charset="0"/>
              </a:rPr>
              <a:t>Contributors: DVDs, </a:t>
            </a:r>
            <a:r>
              <a:rPr lang="en-US" sz="2000" dirty="0" smtClean="0">
                <a:solidFill>
                  <a:schemeClr val="accent1"/>
                </a:solidFill>
                <a:ea typeface="Roboto Condensed" panose="02000000000000000000" pitchFamily="2" charset="0"/>
                <a:cs typeface="Lato Semibold" panose="020F0502020204030203" pitchFamily="34" charset="0"/>
              </a:rPr>
              <a:t>spouses</a:t>
            </a:r>
            <a:r>
              <a:rPr lang="en-US" sz="2000" dirty="0">
                <a:solidFill>
                  <a:schemeClr val="accent1"/>
                </a:solidFill>
                <a:ea typeface="Roboto Condensed" panose="02000000000000000000" pitchFamily="2" charset="0"/>
                <a:cs typeface="Lato Semibold" panose="020F0502020204030203" pitchFamily="34" charset="0"/>
              </a:rPr>
              <a:t>, 10% owners, directors, management members, managing partners, and </a:t>
            </a:r>
            <a:r>
              <a:rPr lang="en-US" sz="2000" dirty="0" smtClean="0">
                <a:solidFill>
                  <a:schemeClr val="accent1"/>
                </a:solidFill>
                <a:ea typeface="Roboto Condensed" panose="02000000000000000000" pitchFamily="2" charset="0"/>
                <a:cs typeface="Lato Semibold" panose="020F0502020204030203" pitchFamily="34" charset="0"/>
              </a:rPr>
              <a:t>officers</a:t>
            </a:r>
          </a:p>
          <a:p>
            <a:pPr marL="285750" lvl="0" indent="-285750">
              <a:buFont typeface="Arial" panose="020B0604020202020204" pitchFamily="34" charset="0"/>
              <a:buChar char="•"/>
            </a:pPr>
            <a:endParaRPr lang="en-US" sz="2000" dirty="0" smtClean="0">
              <a:solidFill>
                <a:schemeClr val="accent1"/>
              </a:solidFill>
              <a:ea typeface="Roboto Condensed" panose="02000000000000000000" pitchFamily="2" charset="0"/>
              <a:cs typeface="Lato Semibold" panose="020F0502020204030203" pitchFamily="34" charset="0"/>
            </a:endParaRPr>
          </a:p>
          <a:p>
            <a:pPr marL="285750" lvl="0" indent="-285750">
              <a:buFont typeface="Arial" panose="020B0604020202020204" pitchFamily="34" charset="0"/>
              <a:buChar char="•"/>
            </a:pPr>
            <a:r>
              <a:rPr lang="en-US" sz="2000" dirty="0" smtClean="0">
                <a:solidFill>
                  <a:schemeClr val="accent1"/>
                </a:solidFill>
                <a:ea typeface="Roboto Condensed" panose="02000000000000000000" pitchFamily="2" charset="0"/>
                <a:cs typeface="Lato Semibold" panose="020F0502020204030203" pitchFamily="34" charset="0"/>
              </a:rPr>
              <a:t>The </a:t>
            </a:r>
            <a:r>
              <a:rPr lang="en-US" sz="2000" dirty="0">
                <a:solidFill>
                  <a:schemeClr val="accent1"/>
                </a:solidFill>
                <a:ea typeface="Roboto Condensed" panose="02000000000000000000" pitchFamily="2" charset="0"/>
                <a:cs typeface="Lato Semibold" panose="020F0502020204030203" pitchFamily="34" charset="0"/>
              </a:rPr>
              <a:t>previous </a:t>
            </a:r>
            <a:r>
              <a:rPr lang="en-US" sz="2000" dirty="0" smtClean="0">
                <a:solidFill>
                  <a:schemeClr val="accent1"/>
                </a:solidFill>
                <a:ea typeface="Roboto Condensed" panose="02000000000000000000" pitchFamily="2" charset="0"/>
                <a:cs typeface="Lato Semibold" panose="020F0502020204030203" pitchFamily="34" charset="0"/>
              </a:rPr>
              <a:t>3 years </a:t>
            </a:r>
            <a:r>
              <a:rPr lang="en-US" sz="2000" dirty="0">
                <a:solidFill>
                  <a:schemeClr val="accent1"/>
                </a:solidFill>
                <a:ea typeface="Roboto Condensed" panose="02000000000000000000" pitchFamily="2" charset="0"/>
                <a:cs typeface="Lato Semibold" panose="020F0502020204030203" pitchFamily="34" charset="0"/>
              </a:rPr>
              <a:t>of personal federal tax returns </a:t>
            </a:r>
            <a:endParaRPr lang="en-US" sz="2000" dirty="0" smtClean="0">
              <a:solidFill>
                <a:schemeClr val="accent1"/>
              </a:solidFill>
              <a:ea typeface="Roboto Condensed" panose="02000000000000000000" pitchFamily="2" charset="0"/>
              <a:cs typeface="Lato Semibold" panose="020F0502020204030203" pitchFamily="34" charset="0"/>
            </a:endParaRPr>
          </a:p>
          <a:p>
            <a:pPr marL="285750" lvl="0" indent="-285750">
              <a:buFont typeface="Arial" panose="020B0604020202020204" pitchFamily="34" charset="0"/>
              <a:buChar char="•"/>
            </a:pPr>
            <a:endParaRPr lang="en-US" sz="2000" dirty="0" smtClean="0">
              <a:solidFill>
                <a:schemeClr val="accent1"/>
              </a:solidFill>
              <a:ea typeface="Roboto Condensed" panose="02000000000000000000" pitchFamily="2" charset="0"/>
              <a:cs typeface="Lato Semibold" panose="020F0502020204030203" pitchFamily="34" charset="0"/>
            </a:endParaRPr>
          </a:p>
          <a:p>
            <a:pPr marL="285750" lvl="0" indent="-285750">
              <a:buFont typeface="Arial" panose="020B0604020202020204" pitchFamily="34" charset="0"/>
              <a:buChar char="•"/>
            </a:pPr>
            <a:r>
              <a:rPr lang="en-US" sz="2000" dirty="0" smtClean="0">
                <a:solidFill>
                  <a:schemeClr val="accent1"/>
                </a:solidFill>
                <a:ea typeface="Roboto Condensed" panose="02000000000000000000" pitchFamily="2" charset="0"/>
                <a:cs typeface="Lato Semibold" panose="020F0502020204030203" pitchFamily="34" charset="0"/>
              </a:rPr>
              <a:t>The </a:t>
            </a:r>
            <a:r>
              <a:rPr lang="en-US" sz="2000" dirty="0">
                <a:solidFill>
                  <a:schemeClr val="accent1"/>
                </a:solidFill>
                <a:ea typeface="Roboto Condensed" panose="02000000000000000000" pitchFamily="2" charset="0"/>
                <a:cs typeface="Lato Semibold" panose="020F0502020204030203" pitchFamily="34" charset="0"/>
              </a:rPr>
              <a:t>previous </a:t>
            </a:r>
            <a:r>
              <a:rPr lang="en-US" sz="2000" dirty="0" smtClean="0">
                <a:solidFill>
                  <a:schemeClr val="accent1"/>
                </a:solidFill>
                <a:ea typeface="Roboto Condensed" panose="02000000000000000000" pitchFamily="2" charset="0"/>
                <a:cs typeface="Lato Semibold" panose="020F0502020204030203" pitchFamily="34" charset="0"/>
              </a:rPr>
              <a:t>3 years </a:t>
            </a:r>
            <a:r>
              <a:rPr lang="en-US" sz="2000" dirty="0">
                <a:solidFill>
                  <a:schemeClr val="accent1"/>
                </a:solidFill>
                <a:ea typeface="Roboto Condensed" panose="02000000000000000000" pitchFamily="2" charset="0"/>
                <a:cs typeface="Lato Semibold" panose="020F0502020204030203" pitchFamily="34" charset="0"/>
              </a:rPr>
              <a:t>of Balance Sheets and Profit &amp; Loss </a:t>
            </a:r>
            <a:r>
              <a:rPr lang="en-US" sz="2000" dirty="0" smtClean="0">
                <a:solidFill>
                  <a:schemeClr val="accent1"/>
                </a:solidFill>
                <a:ea typeface="Roboto Condensed" panose="02000000000000000000" pitchFamily="2" charset="0"/>
                <a:cs typeface="Lato Semibold" panose="020F0502020204030203" pitchFamily="34" charset="0"/>
              </a:rPr>
              <a:t>Statements</a:t>
            </a:r>
          </a:p>
          <a:p>
            <a:pPr marL="285750" indent="-285750">
              <a:buFont typeface="Arial" panose="020B0604020202020204" pitchFamily="34" charset="0"/>
              <a:buChar char="•"/>
            </a:pPr>
            <a:endParaRPr lang="en-US" sz="2000" dirty="0" smtClean="0">
              <a:solidFill>
                <a:schemeClr val="accent1"/>
              </a:solidFill>
              <a:ea typeface="Roboto Condensed" panose="02000000000000000000" pitchFamily="2" charset="0"/>
              <a:cs typeface="Lato Semibold" panose="020F0502020204030203" pitchFamily="34" charset="0"/>
            </a:endParaRPr>
          </a:p>
          <a:p>
            <a:pPr marL="285750" indent="-285750">
              <a:buFont typeface="Arial" panose="020B0604020202020204" pitchFamily="34" charset="0"/>
              <a:buChar char="•"/>
            </a:pPr>
            <a:r>
              <a:rPr lang="en-US" sz="2000" dirty="0" smtClean="0">
                <a:solidFill>
                  <a:schemeClr val="accent1"/>
                </a:solidFill>
                <a:ea typeface="Roboto Condensed" panose="02000000000000000000" pitchFamily="2" charset="0"/>
                <a:cs typeface="Lato Semibold" panose="020F0502020204030203" pitchFamily="34" charset="0"/>
              </a:rPr>
              <a:t>All </a:t>
            </a:r>
            <a:r>
              <a:rPr lang="en-US" sz="2000" dirty="0">
                <a:solidFill>
                  <a:schemeClr val="accent1"/>
                </a:solidFill>
                <a:ea typeface="Roboto Condensed" panose="02000000000000000000" pitchFamily="2" charset="0"/>
                <a:cs typeface="Lato Semibold" panose="020F0502020204030203" pitchFamily="34" charset="0"/>
              </a:rPr>
              <a:t>delinquent tax returns and delinquent SBA </a:t>
            </a:r>
            <a:r>
              <a:rPr lang="en-US" sz="2000" dirty="0" smtClean="0">
                <a:solidFill>
                  <a:schemeClr val="accent1"/>
                </a:solidFill>
                <a:ea typeface="Roboto Condensed" panose="02000000000000000000" pitchFamily="2" charset="0"/>
                <a:cs typeface="Lato Semibold" panose="020F0502020204030203" pitchFamily="34" charset="0"/>
              </a:rPr>
              <a:t>loans</a:t>
            </a:r>
          </a:p>
          <a:p>
            <a:pPr marL="285750" lvl="0" indent="-285750">
              <a:buFont typeface="Arial" panose="020B0604020202020204" pitchFamily="34" charset="0"/>
              <a:buChar char="•"/>
            </a:pPr>
            <a:endParaRPr lang="en-US" sz="2000" dirty="0" smtClean="0">
              <a:solidFill>
                <a:schemeClr val="accent1"/>
              </a:solidFill>
              <a:ea typeface="Roboto Condensed" panose="02000000000000000000" pitchFamily="2" charset="0"/>
              <a:cs typeface="Lato Semibold" panose="020F0502020204030203" pitchFamily="34" charset="0"/>
            </a:endParaRPr>
          </a:p>
          <a:p>
            <a:pPr marL="285750" lvl="0" indent="-285750">
              <a:buFont typeface="Arial" panose="020B0604020202020204" pitchFamily="34" charset="0"/>
              <a:buChar char="•"/>
            </a:pPr>
            <a:r>
              <a:rPr lang="en-US" sz="2000" dirty="0" smtClean="0">
                <a:solidFill>
                  <a:schemeClr val="accent1"/>
                </a:solidFill>
                <a:ea typeface="Roboto Condensed" panose="02000000000000000000" pitchFamily="2" charset="0"/>
                <a:cs typeface="Lato Semibold" panose="020F0502020204030203" pitchFamily="34" charset="0"/>
              </a:rPr>
              <a:t>Documentation </a:t>
            </a:r>
            <a:r>
              <a:rPr lang="en-US" sz="2000" dirty="0">
                <a:solidFill>
                  <a:schemeClr val="accent1"/>
                </a:solidFill>
                <a:ea typeface="Roboto Condensed" panose="02000000000000000000" pitchFamily="2" charset="0"/>
                <a:cs typeface="Lato Semibold" panose="020F0502020204030203" pitchFamily="34" charset="0"/>
              </a:rPr>
              <a:t>that includes terms and restrictions of retirement accounts, such as traditional IRA, 401K, Roth IRA, Self Employed Pension Plan, Thrift Savings Plan, </a:t>
            </a:r>
            <a:r>
              <a:rPr lang="en-US" sz="2000" dirty="0" smtClean="0">
                <a:solidFill>
                  <a:schemeClr val="accent1"/>
                </a:solidFill>
                <a:ea typeface="Roboto Condensed" panose="02000000000000000000" pitchFamily="2" charset="0"/>
                <a:cs typeface="Lato Semibold" panose="020F0502020204030203" pitchFamily="34" charset="0"/>
              </a:rPr>
              <a:t>etc.</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752600"/>
            <a:ext cx="11616378" cy="9525000"/>
          </a:xfrm>
          <a:prstGeom prst="rect">
            <a:avLst/>
          </a:prstGeom>
        </p:spPr>
      </p:pic>
      <p:pic>
        <p:nvPicPr>
          <p:cNvPr id="20" name="Shape 102"/>
          <p:cNvPicPr preferRelativeResize="0"/>
          <p:nvPr/>
        </p:nvPicPr>
        <p:blipFill>
          <a:blip r:embed="rId3">
            <a:alphaModFix/>
          </a:blip>
          <a:stretch>
            <a:fillRect/>
          </a:stretch>
        </p:blipFill>
        <p:spPr>
          <a:xfrm>
            <a:off x="9525000" y="533400"/>
            <a:ext cx="5338373" cy="891850"/>
          </a:xfrm>
          <a:prstGeom prst="rect">
            <a:avLst/>
          </a:prstGeom>
          <a:noFill/>
          <a:ln>
            <a:noFill/>
          </a:ln>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09801"/>
            <a:ext cx="10515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7732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11612"/>
          <a:stretch/>
        </p:blipFill>
        <p:spPr bwMode="auto">
          <a:xfrm>
            <a:off x="2209800" y="19861"/>
            <a:ext cx="14812056" cy="1141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094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1430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9"/>
          <p:cNvSpPr txBox="1"/>
          <p:nvPr/>
        </p:nvSpPr>
        <p:spPr>
          <a:xfrm>
            <a:off x="919843" y="1752600"/>
            <a:ext cx="4561114" cy="1938992"/>
          </a:xfrm>
          <a:prstGeom prst="rect">
            <a:avLst/>
          </a:prstGeom>
          <a:noFill/>
        </p:spPr>
        <p:txBody>
          <a:bodyPr wrap="square" rtlCol="0">
            <a:spAutoFit/>
          </a:bodyPr>
          <a:lstStyle/>
          <a:p>
            <a:pPr algn="ctr"/>
            <a:r>
              <a:rPr lang="en-US" sz="6000" b="1" dirty="0" smtClean="0">
                <a:solidFill>
                  <a:schemeClr val="accent1"/>
                </a:solidFill>
                <a:ea typeface="Roboto Condensed" panose="02000000000000000000" pitchFamily="2" charset="0"/>
                <a:cs typeface="Lato Semibold" panose="020F0502020204030203" pitchFamily="34" charset="0"/>
              </a:rPr>
              <a:t>Deficiency Letter</a:t>
            </a:r>
            <a:endParaRPr lang="ru-RU" sz="6000" b="1" dirty="0">
              <a:solidFill>
                <a:schemeClr val="accent1"/>
              </a:solidFill>
              <a:ea typeface="Lato Semibold" panose="020F0502020204030203" pitchFamily="34" charset="0"/>
              <a:cs typeface="Lato Semibold" panose="020F0502020204030203" pitchFamily="34" charset="0"/>
            </a:endParaRPr>
          </a:p>
        </p:txBody>
      </p:sp>
      <p:grpSp>
        <p:nvGrpSpPr>
          <p:cNvPr id="11" name="Group 10"/>
          <p:cNvGrpSpPr/>
          <p:nvPr/>
        </p:nvGrpSpPr>
        <p:grpSpPr>
          <a:xfrm>
            <a:off x="762000" y="1612265"/>
            <a:ext cx="685800" cy="946469"/>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4940300" y="2558734"/>
            <a:ext cx="685800" cy="946469"/>
            <a:chOff x="6324600" y="4114799"/>
            <a:chExt cx="685800" cy="685800"/>
          </a:xfrm>
        </p:grpSpPr>
        <p:cxnSp>
          <p:nvCxnSpPr>
            <p:cNvPr id="13" name="Straight Connector 12"/>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75855" y="4099054"/>
            <a:ext cx="4864100" cy="4832092"/>
          </a:xfrm>
          <a:prstGeom prst="rect">
            <a:avLst/>
          </a:prstGeom>
          <a:noFill/>
        </p:spPr>
        <p:txBody>
          <a:bodyPr wrap="square" rtlCol="0">
            <a:spAutoFit/>
          </a:bodyPr>
          <a:lstStyle/>
          <a:p>
            <a:r>
              <a:rPr lang="en-US" sz="4400" dirty="0" smtClean="0">
                <a:solidFill>
                  <a:schemeClr val="accent1"/>
                </a:solidFill>
              </a:rPr>
              <a:t>Look in Messages</a:t>
            </a:r>
          </a:p>
          <a:p>
            <a:endParaRPr lang="en-US" sz="4400" dirty="0">
              <a:solidFill>
                <a:schemeClr val="accent1"/>
              </a:solidFill>
            </a:endParaRPr>
          </a:p>
          <a:p>
            <a:r>
              <a:rPr lang="en-US" sz="4400" dirty="0" smtClean="0">
                <a:solidFill>
                  <a:schemeClr val="accent1"/>
                </a:solidFill>
              </a:rPr>
              <a:t>Respond within Questionnaires</a:t>
            </a:r>
          </a:p>
          <a:p>
            <a:endParaRPr lang="en-US" sz="4400" dirty="0">
              <a:solidFill>
                <a:schemeClr val="accent1"/>
              </a:solidFill>
            </a:endParaRPr>
          </a:p>
          <a:p>
            <a:r>
              <a:rPr lang="en-US" sz="4400" dirty="0" smtClean="0">
                <a:solidFill>
                  <a:schemeClr val="accent1"/>
                </a:solidFill>
              </a:rPr>
              <a:t>Message SBA with your changes</a:t>
            </a:r>
            <a:endParaRPr lang="en-US" sz="4400" dirty="0">
              <a:solidFill>
                <a:srgbClr val="F2F2F5"/>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752600"/>
            <a:ext cx="11616378" cy="9525000"/>
          </a:xfrm>
          <a:prstGeom prst="rect">
            <a:avLst/>
          </a:prstGeom>
        </p:spPr>
      </p:pic>
      <p:pic>
        <p:nvPicPr>
          <p:cNvPr id="20" name="Shape 102"/>
          <p:cNvPicPr preferRelativeResize="0"/>
          <p:nvPr/>
        </p:nvPicPr>
        <p:blipFill>
          <a:blip r:embed="rId3">
            <a:alphaModFix/>
          </a:blip>
          <a:stretch>
            <a:fillRect/>
          </a:stretch>
        </p:blipFill>
        <p:spPr>
          <a:xfrm>
            <a:off x="9525000" y="533400"/>
            <a:ext cx="5338373" cy="891850"/>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159522"/>
            <a:ext cx="10591800" cy="6070078"/>
          </a:xfrm>
          <a:prstGeom prst="rect">
            <a:avLst/>
          </a:prstGeom>
        </p:spPr>
      </p:pic>
    </p:spTree>
    <p:extLst>
      <p:ext uri="{BB962C8B-B14F-4D97-AF65-F5344CB8AC3E}">
        <p14:creationId xmlns:p14="http://schemas.microsoft.com/office/powerpoint/2010/main" val="3306767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GENARAL LAYOUTS">
  <a:themeElements>
    <a:clrScheme name="Custom 2">
      <a:dk1>
        <a:srgbClr val="0A091B"/>
      </a:dk1>
      <a:lt1>
        <a:srgbClr val="F2F2F5"/>
      </a:lt1>
      <a:dk2>
        <a:srgbClr val="858591"/>
      </a:dk2>
      <a:lt2>
        <a:srgbClr val="FFFFFF"/>
      </a:lt2>
      <a:accent1>
        <a:srgbClr val="17B2E2"/>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 WITH IMAGES">
  <a:themeElements>
    <a:clrScheme name="SIMLICITY">
      <a:dk1>
        <a:srgbClr val="0A091B"/>
      </a:dk1>
      <a:lt1>
        <a:srgbClr val="F2F2F5"/>
      </a:lt1>
      <a:dk2>
        <a:srgbClr val="858591"/>
      </a:dk2>
      <a:lt2>
        <a:srgbClr val="FFFFFF"/>
      </a:lt2>
      <a:accent1>
        <a:srgbClr val="1FBAD7"/>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ORTFOLIO">
  <a:themeElements>
    <a:clrScheme name="SIMLICITY">
      <a:dk1>
        <a:srgbClr val="0A091B"/>
      </a:dk1>
      <a:lt1>
        <a:srgbClr val="F2F2F5"/>
      </a:lt1>
      <a:dk2>
        <a:srgbClr val="858591"/>
      </a:dk2>
      <a:lt2>
        <a:srgbClr val="FFFFFF"/>
      </a:lt2>
      <a:accent1>
        <a:srgbClr val="1FBAD7"/>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7195</TotalTime>
  <Words>346</Words>
  <Application>Microsoft Office PowerPoint</Application>
  <PresentationFormat>Custom</PresentationFormat>
  <Paragraphs>65</Paragraphs>
  <Slides>13</Slides>
  <Notes>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GENARAL LAYOUTS</vt:lpstr>
      <vt:lpstr>1_SLIDES WITH IMAGES</vt:lpstr>
      <vt:lpstr>1_PORTFOLIO</vt:lpstr>
      <vt:lpstr>PowerPoint Presentation</vt:lpstr>
      <vt:lpstr>Firms can Submit Annual Reviews </vt:lpstr>
      <vt:lpstr>All Upcoming Dates</vt:lpstr>
      <vt:lpstr>PowerPoint Presentation</vt:lpstr>
      <vt:lpstr>Finding your Annual Review in Certify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Grosser, Stephanie F.</cp:lastModifiedBy>
  <cp:revision>936</cp:revision>
  <dcterms:created xsi:type="dcterms:W3CDTF">2015-01-20T11:47:48Z</dcterms:created>
  <dcterms:modified xsi:type="dcterms:W3CDTF">2018-03-19T20:30:13Z</dcterms:modified>
</cp:coreProperties>
</file>