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7" r:id="rId2"/>
    <p:sldMasterId id="2147483788" r:id="rId3"/>
  </p:sldMasterIdLst>
  <p:notesMasterIdLst>
    <p:notesMasterId r:id="rId32"/>
  </p:notesMasterIdLst>
  <p:handoutMasterIdLst>
    <p:handoutMasterId r:id="rId33"/>
  </p:handoutMasterIdLst>
  <p:sldIdLst>
    <p:sldId id="627" r:id="rId4"/>
    <p:sldId id="324" r:id="rId5"/>
    <p:sldId id="633" r:id="rId6"/>
    <p:sldId id="634" r:id="rId7"/>
    <p:sldId id="612" r:id="rId8"/>
    <p:sldId id="645" r:id="rId9"/>
    <p:sldId id="646" r:id="rId10"/>
    <p:sldId id="648" r:id="rId11"/>
    <p:sldId id="650" r:id="rId12"/>
    <p:sldId id="649" r:id="rId13"/>
    <p:sldId id="666" r:id="rId14"/>
    <p:sldId id="643" r:id="rId15"/>
    <p:sldId id="665" r:id="rId16"/>
    <p:sldId id="642" r:id="rId17"/>
    <p:sldId id="653" r:id="rId18"/>
    <p:sldId id="652" r:id="rId19"/>
    <p:sldId id="655" r:id="rId20"/>
    <p:sldId id="654" r:id="rId21"/>
    <p:sldId id="651" r:id="rId22"/>
    <p:sldId id="660" r:id="rId23"/>
    <p:sldId id="661" r:id="rId24"/>
    <p:sldId id="662" r:id="rId25"/>
    <p:sldId id="663" r:id="rId26"/>
    <p:sldId id="664" r:id="rId27"/>
    <p:sldId id="669" r:id="rId28"/>
    <p:sldId id="670" r:id="rId29"/>
    <p:sldId id="658" r:id="rId30"/>
    <p:sldId id="614" r:id="rId31"/>
  </p:sldIdLst>
  <p:sldSz cx="18288000" cy="11430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FB6"/>
    <a:srgbClr val="0A091B"/>
    <a:srgbClr val="0071BC"/>
    <a:srgbClr val="343345"/>
    <a:srgbClr val="ABACB0"/>
    <a:srgbClr val="64D4EA"/>
    <a:srgbClr val="4CCCE6"/>
    <a:srgbClr val="6CD5EA"/>
    <a:srgbClr val="2BC3E1"/>
    <a:srgbClr val="57C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75" autoAdjust="0"/>
    <p:restoredTop sz="80654" autoAdjust="0"/>
  </p:normalViewPr>
  <p:slideViewPr>
    <p:cSldViewPr>
      <p:cViewPr varScale="1">
        <p:scale>
          <a:sx n="46" d="100"/>
          <a:sy n="46" d="100"/>
        </p:scale>
        <p:origin x="492" y="56"/>
      </p:cViewPr>
      <p:guideLst>
        <p:guide orient="horz" pos="3600"/>
        <p:guide pos="5760"/>
      </p:guideLst>
    </p:cSldViewPr>
  </p:slideViewPr>
  <p:outlineViewPr>
    <p:cViewPr>
      <p:scale>
        <a:sx n="33" d="100"/>
        <a:sy n="33" d="100"/>
      </p:scale>
      <p:origin x="0" y="0"/>
    </p:cViewPr>
  </p:outlineViewPr>
  <p:notesTextViewPr>
    <p:cViewPr>
      <p:scale>
        <a:sx n="30" d="100"/>
        <a:sy n="30" d="100"/>
      </p:scale>
      <p:origin x="0" y="0"/>
    </p:cViewPr>
  </p:notesTextViewPr>
  <p:sorterViewPr>
    <p:cViewPr>
      <p:scale>
        <a:sx n="75" d="100"/>
        <a:sy n="75" d="100"/>
      </p:scale>
      <p:origin x="0" y="-41124"/>
    </p:cViewPr>
  </p:sorterViewPr>
  <p:notesViewPr>
    <p:cSldViewPr>
      <p:cViewPr varScale="1">
        <p:scale>
          <a:sx n="94" d="100"/>
          <a:sy n="94" d="100"/>
        </p:scale>
        <p:origin x="255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73A359-1013-4A5C-8C16-829760308368}" type="datetimeFigureOut">
              <a:rPr lang="uk-UA" smtClean="0"/>
              <a:t>27.11.2017</a:t>
            </a:fld>
            <a:endParaRPr lang="uk-U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10E9EB-2AFE-42AC-87A4-20018F99CAAA}" type="slidenum">
              <a:rPr lang="uk-UA" smtClean="0"/>
              <a:t>‹#›</a:t>
            </a:fld>
            <a:endParaRPr lang="uk-UA"/>
          </a:p>
        </p:txBody>
      </p:sp>
    </p:spTree>
    <p:extLst>
      <p:ext uri="{BB962C8B-B14F-4D97-AF65-F5344CB8AC3E}">
        <p14:creationId xmlns:p14="http://schemas.microsoft.com/office/powerpoint/2010/main" val="1414213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27.11.2017</a:t>
            </a:fld>
            <a:endParaRPr lang="uk-U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334910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 sz="9600" b="1" dirty="0">
              <a:solidFill>
                <a:srgbClr val="333333"/>
              </a:solidFill>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147997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 sz="1200" b="1" dirty="0">
              <a:solidFill>
                <a:srgbClr val="333333"/>
              </a:solidFill>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17</a:t>
            </a:fld>
            <a:endParaRPr lang="uk-UA"/>
          </a:p>
        </p:txBody>
      </p:sp>
    </p:spTree>
    <p:extLst>
      <p:ext uri="{BB962C8B-B14F-4D97-AF65-F5344CB8AC3E}">
        <p14:creationId xmlns:p14="http://schemas.microsoft.com/office/powerpoint/2010/main" val="86212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20</a:t>
            </a:fld>
            <a:endParaRPr lang="uk-UA"/>
          </a:p>
        </p:txBody>
      </p:sp>
    </p:spTree>
    <p:extLst>
      <p:ext uri="{BB962C8B-B14F-4D97-AF65-F5344CB8AC3E}">
        <p14:creationId xmlns:p14="http://schemas.microsoft.com/office/powerpoint/2010/main" val="71685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23</a:t>
            </a:fld>
            <a:endParaRPr lang="uk-UA"/>
          </a:p>
        </p:txBody>
      </p:sp>
    </p:spTree>
    <p:extLst>
      <p:ext uri="{BB962C8B-B14F-4D97-AF65-F5344CB8AC3E}">
        <p14:creationId xmlns:p14="http://schemas.microsoft.com/office/powerpoint/2010/main" val="877695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28</a:t>
            </a:fld>
            <a:endParaRPr lang="uk-UA"/>
          </a:p>
        </p:txBody>
      </p:sp>
    </p:spTree>
    <p:extLst>
      <p:ext uri="{BB962C8B-B14F-4D97-AF65-F5344CB8AC3E}">
        <p14:creationId xmlns:p14="http://schemas.microsoft.com/office/powerpoint/2010/main" val="113470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244955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194695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 sz="1200" b="1" dirty="0">
              <a:solidFill>
                <a:srgbClr val="333333"/>
              </a:solidFill>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39340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 sz="1200" b="1" dirty="0">
              <a:solidFill>
                <a:srgbClr val="333333"/>
              </a:solidFill>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4780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 sz="1200" b="1" dirty="0">
              <a:solidFill>
                <a:srgbClr val="333333"/>
              </a:solidFill>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303277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 sz="1200" b="0" dirty="0">
              <a:solidFill>
                <a:srgbClr val="333333"/>
              </a:solidFill>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160578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 sz="1200" b="1" dirty="0">
              <a:solidFill>
                <a:srgbClr val="333333"/>
              </a:solidFill>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1712230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b="1" dirty="0">
              <a:solidFill>
                <a:srgbClr val="333333"/>
              </a:solidFill>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1605782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762000"/>
            <a:ext cx="0" cy="1033272"/>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634901"/>
            <a:ext cx="5448300" cy="1338828"/>
          </a:xfrm>
          <a:prstGeom prst="rect">
            <a:avLst/>
          </a:prstGeom>
          <a:noFill/>
        </p:spPr>
        <p:txBody>
          <a:bodyPr wrap="square" rtlCol="0">
            <a:spAutoFit/>
          </a:bodyPr>
          <a:lstStyle>
            <a:lvl1pPr>
              <a:defRPr lang="uk-UA" sz="4500" b="1">
                <a:latin typeface="Source Sans Pro" charset="0"/>
                <a:ea typeface="Source Sans Pro" charset="0"/>
                <a:cs typeface="Source Sans Pro" charset="0"/>
              </a:defRPr>
            </a:lvl1pPr>
          </a:lstStyle>
          <a:p>
            <a:pPr marL="0" lvl="0"/>
            <a:r>
              <a:rPr lang="en-US" dirty="0" smtClean="0"/>
              <a:t>click to edit master title style</a:t>
            </a:r>
            <a:endParaRPr lang="uk-UA" dirty="0"/>
          </a:p>
        </p:txBody>
      </p:sp>
      <p:sp>
        <p:nvSpPr>
          <p:cNvPr id="9" name="Slide Number Placeholder 8"/>
          <p:cNvSpPr>
            <a:spLocks noGrp="1"/>
          </p:cNvSpPr>
          <p:nvPr>
            <p:ph type="sldNum" sz="quarter" idx="10"/>
          </p:nvPr>
        </p:nvSpPr>
        <p:spPr>
          <a:xfrm>
            <a:off x="16832580" y="10815935"/>
            <a:ext cx="1455420" cy="461665"/>
          </a:xfrm>
          <a:prstGeom prst="rect">
            <a:avLst/>
          </a:prstGeom>
          <a:noFill/>
        </p:spPr>
        <p:txBody>
          <a:bodyPr wrap="square" rtlCol="0">
            <a:spAutoFit/>
          </a:bodyPr>
          <a:lstStyle>
            <a:lvl1pPr>
              <a:defRPr lang="uk-UA" sz="2400" b="1" smtClean="0">
                <a:solidFill>
                  <a:schemeClr val="accent2">
                    <a:lumMod val="75000"/>
                  </a:schemeClr>
                </a:solidFill>
                <a:latin typeface="Source Sans Pro" charset="0"/>
                <a:ea typeface="Source Sans Pro" charset="0"/>
                <a:cs typeface="Source Sans Pro" charset="0"/>
              </a:defRPr>
            </a:lvl1pPr>
          </a:lstStyle>
          <a:p>
            <a:r>
              <a:rPr lang="en-US" smtClean="0"/>
              <a:t>Page </a:t>
            </a:r>
            <a:fld id="{37D409AB-2201-4E18-8A34-C31753AD9B06}" type="slidenum">
              <a:rPr lang="en-US" smtClean="0"/>
              <a:pPr/>
              <a:t>‹#›</a:t>
            </a:fld>
            <a:endParaRPr lang="en-US" dirty="0"/>
          </a:p>
        </p:txBody>
      </p:sp>
      <p:pic>
        <p:nvPicPr>
          <p:cNvPr id="10" name="Shape 102"/>
          <p:cNvPicPr preferRelativeResize="0"/>
          <p:nvPr userDrawn="1"/>
        </p:nvPicPr>
        <p:blipFill>
          <a:blip r:embed="rId2">
            <a:alphaModFix/>
          </a:blip>
          <a:stretch>
            <a:fillRect/>
          </a:stretch>
        </p:blipFill>
        <p:spPr>
          <a:xfrm>
            <a:off x="455013" y="10656724"/>
            <a:ext cx="2669187" cy="445925"/>
          </a:xfrm>
          <a:prstGeom prst="rect">
            <a:avLst/>
          </a:prstGeom>
          <a:noFill/>
          <a:ln>
            <a:noFill/>
          </a:ln>
        </p:spPr>
      </p:pic>
    </p:spTree>
    <p:extLst>
      <p:ext uri="{BB962C8B-B14F-4D97-AF65-F5344CB8AC3E}">
        <p14:creationId xmlns:p14="http://schemas.microsoft.com/office/powerpoint/2010/main" val="18400933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144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1430000"/>
          </a:xfrm>
          <a:prstGeom prst="rect">
            <a:avLst/>
          </a:prstGeom>
        </p:spPr>
        <p:txBody>
          <a:bodyPr/>
          <a:lstStyle/>
          <a:p>
            <a:endParaRPr lang="uk-UA"/>
          </a:p>
        </p:txBody>
      </p:sp>
    </p:spTree>
    <p:extLst>
      <p:ext uri="{BB962C8B-B14F-4D97-AF65-F5344CB8AC3E}">
        <p14:creationId xmlns:p14="http://schemas.microsoft.com/office/powerpoint/2010/main" val="27177292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634901"/>
            <a:ext cx="5448300" cy="1338828"/>
          </a:xfrm>
          <a:prstGeom prst="rect">
            <a:avLst/>
          </a:prstGeom>
          <a:noFill/>
        </p:spPr>
        <p:txBody>
          <a:bodyPr wrap="square" rtlCol="0">
            <a:spAutoFit/>
          </a:bodyPr>
          <a:lstStyle>
            <a:lvl1pPr>
              <a:defRPr lang="uk-UA" sz="4500" b="1">
                <a:latin typeface="Source Sans Pro" charset="0"/>
                <a:ea typeface="Source Sans Pro" charset="0"/>
                <a:cs typeface="Source Sans Pro" charset="0"/>
              </a:defRPr>
            </a:lvl1pPr>
          </a:lstStyle>
          <a:p>
            <a:pPr marL="0" lvl="0"/>
            <a:r>
              <a:rPr lang="en-US" dirty="0" smtClean="0"/>
              <a:t>click to edit master title style</a:t>
            </a:r>
            <a:endParaRPr lang="uk-UA" dirty="0"/>
          </a:p>
        </p:txBody>
      </p:sp>
      <p:sp>
        <p:nvSpPr>
          <p:cNvPr id="10" name="Slide Number Placeholder 8"/>
          <p:cNvSpPr>
            <a:spLocks noGrp="1"/>
          </p:cNvSpPr>
          <p:nvPr>
            <p:ph type="sldNum" sz="quarter" idx="10"/>
          </p:nvPr>
        </p:nvSpPr>
        <p:spPr>
          <a:xfrm>
            <a:off x="16832580" y="10815935"/>
            <a:ext cx="1455420" cy="461665"/>
          </a:xfrm>
          <a:prstGeom prst="rect">
            <a:avLst/>
          </a:prstGeom>
          <a:noFill/>
        </p:spPr>
        <p:txBody>
          <a:bodyPr wrap="square" rtlCol="0">
            <a:spAutoFit/>
          </a:bodyPr>
          <a:lstStyle>
            <a:lvl1pPr>
              <a:defRPr lang="uk-UA" sz="2400" b="1" smtClean="0">
                <a:solidFill>
                  <a:schemeClr val="accent2">
                    <a:lumMod val="75000"/>
                  </a:schemeClr>
                </a:solidFill>
                <a:latin typeface="Source Sans Pro" charset="0"/>
                <a:ea typeface="Source Sans Pro" charset="0"/>
                <a:cs typeface="Source Sans Pro" charset="0"/>
              </a:defRPr>
            </a:lvl1pPr>
          </a:lstStyle>
          <a:p>
            <a:r>
              <a:rPr lang="en-US" smtClean="0"/>
              <a:t>Page </a:t>
            </a:r>
            <a:fld id="{37D409AB-2201-4E18-8A34-C31753AD9B06}" type="slidenum">
              <a:rPr lang="en-US" smtClean="0"/>
              <a:pPr/>
              <a:t>‹#›</a:t>
            </a:fld>
            <a:endParaRPr lang="en-US" dirty="0"/>
          </a:p>
        </p:txBody>
      </p:sp>
      <p:pic>
        <p:nvPicPr>
          <p:cNvPr id="11" name="Shape 102"/>
          <p:cNvPicPr preferRelativeResize="0"/>
          <p:nvPr userDrawn="1"/>
        </p:nvPicPr>
        <p:blipFill>
          <a:blip r:embed="rId2">
            <a:alphaModFix/>
          </a:blip>
          <a:stretch>
            <a:fillRect/>
          </a:stretch>
        </p:blipFill>
        <p:spPr>
          <a:xfrm>
            <a:off x="455013" y="10656724"/>
            <a:ext cx="2669187" cy="445925"/>
          </a:xfrm>
          <a:prstGeom prst="rect">
            <a:avLst/>
          </a:prstGeom>
          <a:noFill/>
          <a:ln>
            <a:noFill/>
          </a:ln>
        </p:spPr>
      </p:pic>
    </p:spTree>
    <p:extLst>
      <p:ext uri="{BB962C8B-B14F-4D97-AF65-F5344CB8AC3E}">
        <p14:creationId xmlns:p14="http://schemas.microsoft.com/office/powerpoint/2010/main" val="2720841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8630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634901"/>
            <a:ext cx="5448300" cy="1338828"/>
          </a:xfrm>
          <a:prstGeom prst="rect">
            <a:avLst/>
          </a:prstGeom>
          <a:noFill/>
        </p:spPr>
        <p:txBody>
          <a:bodyPr wrap="square" rtlCol="0">
            <a:spAutoFit/>
          </a:bodyPr>
          <a:lstStyle>
            <a:lvl1pPr>
              <a:defRPr lang="uk-UA" sz="4500" b="1">
                <a:latin typeface="Source Sans Pro" charset="0"/>
                <a:ea typeface="Source Sans Pro" charset="0"/>
                <a:cs typeface="Source Sans Pro" charset="0"/>
              </a:defRPr>
            </a:lvl1pPr>
          </a:lstStyle>
          <a:p>
            <a:pPr marL="0" lvl="0"/>
            <a:r>
              <a:rPr lang="en-US" dirty="0" smtClean="0"/>
              <a:t>click to edit master title style</a:t>
            </a:r>
            <a:endParaRPr lang="uk-UA" dirty="0"/>
          </a:p>
        </p:txBody>
      </p:sp>
      <p:sp>
        <p:nvSpPr>
          <p:cNvPr id="10" name="Slide Number Placeholder 8"/>
          <p:cNvSpPr>
            <a:spLocks noGrp="1"/>
          </p:cNvSpPr>
          <p:nvPr>
            <p:ph type="sldNum" sz="quarter" idx="10"/>
          </p:nvPr>
        </p:nvSpPr>
        <p:spPr>
          <a:xfrm>
            <a:off x="16832580" y="10815935"/>
            <a:ext cx="1455420" cy="461665"/>
          </a:xfrm>
          <a:prstGeom prst="rect">
            <a:avLst/>
          </a:prstGeom>
          <a:noFill/>
        </p:spPr>
        <p:txBody>
          <a:bodyPr wrap="square" rtlCol="0">
            <a:spAutoFit/>
          </a:bodyPr>
          <a:lstStyle>
            <a:lvl1pPr>
              <a:defRPr lang="uk-UA" sz="2400" b="1" smtClean="0">
                <a:solidFill>
                  <a:schemeClr val="accent2">
                    <a:lumMod val="75000"/>
                  </a:schemeClr>
                </a:solidFill>
                <a:latin typeface="Source Sans Pro" charset="0"/>
                <a:ea typeface="Source Sans Pro" charset="0"/>
                <a:cs typeface="Source Sans Pro" charset="0"/>
              </a:defRPr>
            </a:lvl1pPr>
          </a:lstStyle>
          <a:p>
            <a:r>
              <a:rPr lang="en-US" smtClean="0"/>
              <a:t>Page </a:t>
            </a:r>
            <a:fld id="{37D409AB-2201-4E18-8A34-C31753AD9B06}" type="slidenum">
              <a:rPr lang="en-US" smtClean="0"/>
              <a:pPr/>
              <a:t>‹#›</a:t>
            </a:fld>
            <a:endParaRPr lang="en-US" dirty="0"/>
          </a:p>
        </p:txBody>
      </p:sp>
      <p:pic>
        <p:nvPicPr>
          <p:cNvPr id="11" name="Shape 102"/>
          <p:cNvPicPr preferRelativeResize="0"/>
          <p:nvPr userDrawn="1"/>
        </p:nvPicPr>
        <p:blipFill>
          <a:blip r:embed="rId2">
            <a:alphaModFix/>
          </a:blip>
          <a:stretch>
            <a:fillRect/>
          </a:stretch>
        </p:blipFill>
        <p:spPr>
          <a:xfrm>
            <a:off x="455013" y="10656724"/>
            <a:ext cx="2669187" cy="445925"/>
          </a:xfrm>
          <a:prstGeom prst="rect">
            <a:avLst/>
          </a:prstGeom>
          <a:noFill/>
          <a:ln>
            <a:noFill/>
          </a:ln>
        </p:spPr>
      </p:pic>
    </p:spTree>
    <p:extLst>
      <p:ext uri="{BB962C8B-B14F-4D97-AF65-F5344CB8AC3E}">
        <p14:creationId xmlns:p14="http://schemas.microsoft.com/office/powerpoint/2010/main" val="18932560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9534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33662"/>
      </p:ext>
    </p:extLst>
  </p:cSld>
  <p:clrMap bg1="lt1" tx1="dk1" bg2="lt2" tx2="dk2" accent1="accent1" accent2="accent2" accent3="accent3" accent4="accent4" accent5="accent5" accent6="accent6" hlink="hlink" folHlink="folHlink"/>
  <p:sldLayoutIdLst>
    <p:sldLayoutId id="2147483746" r:id="rId1"/>
    <p:sldLayoutId id="2147483741" r:id="rId2"/>
    <p:sldLayoutId id="2147483815" r:id="rId3"/>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830336"/>
      </p:ext>
    </p:extLst>
  </p:cSld>
  <p:clrMap bg1="lt1" tx1="dk1" bg2="lt2" tx2="dk2" accent1="accent1" accent2="accent2" accent3="accent3" accent4="accent4" accent5="accent5" accent6="accent6" hlink="hlink" folHlink="folHlink"/>
  <p:sldLayoutIdLst>
    <p:sldLayoutId id="2147483817" r:id="rId1"/>
    <p:sldLayoutId id="2147483819" r:id="rId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939486"/>
      </p:ext>
    </p:extLst>
  </p:cSld>
  <p:clrMap bg1="lt1" tx1="dk1" bg2="lt2" tx2="dk2" accent1="accent1" accent2="accent2" accent3="accent3" accent4="accent4" accent5="accent5" accent6="accent6" hlink="hlink" folHlink="folHlink"/>
  <p:sldLayoutIdLst>
    <p:sldLayoutId id="2147483814" r:id="rId1"/>
    <p:sldLayoutId id="2147483818" r:id="rId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certify.ideas.aha.io/idea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xels-photo-2053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 y="0"/>
            <a:ext cx="18285691" cy="12185699"/>
          </a:xfrm>
          <a:prstGeom prst="rect">
            <a:avLst/>
          </a:prstGeom>
        </p:spPr>
      </p:pic>
      <p:pic>
        <p:nvPicPr>
          <p:cNvPr id="3" name="Picture 2" descr="sba_logo-71184dd072683081eab26174ea34e79e0df016b2d30ab9b5583cbbc481b7fb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800" y="10632468"/>
            <a:ext cx="1828800" cy="798238"/>
          </a:xfrm>
          <a:prstGeom prst="rect">
            <a:avLst/>
          </a:prstGeom>
        </p:spPr>
      </p:pic>
      <p:sp>
        <p:nvSpPr>
          <p:cNvPr id="13" name="Rectangle 12"/>
          <p:cNvSpPr/>
          <p:nvPr/>
        </p:nvSpPr>
        <p:spPr>
          <a:xfrm>
            <a:off x="0" y="8077200"/>
            <a:ext cx="18288000" cy="2362200"/>
          </a:xfrm>
          <a:prstGeom prst="rect">
            <a:avLst/>
          </a:prstGeom>
          <a:solidFill>
            <a:schemeClr val="tx1">
              <a:alpha val="96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200" dirty="0" smtClean="0">
                <a:latin typeface="Source Sans Pro" charset="0"/>
                <a:ea typeface="Source Sans Pro" charset="0"/>
                <a:cs typeface="Source Sans Pro" charset="0"/>
              </a:rPr>
              <a:t>Firm Overview </a:t>
            </a:r>
            <a:r>
              <a:rPr lang="en-US" sz="4200" dirty="0">
                <a:latin typeface="Source Sans Pro" charset="0"/>
                <a:ea typeface="Source Sans Pro" charset="0"/>
                <a:cs typeface="Source Sans Pro" charset="0"/>
              </a:rPr>
              <a:t>of </a:t>
            </a:r>
            <a:r>
              <a:rPr lang="en-US" sz="4200" dirty="0" smtClean="0">
                <a:latin typeface="Source Sans Pro" charset="0"/>
                <a:ea typeface="Source Sans Pro" charset="0"/>
                <a:cs typeface="Source Sans Pro" charset="0"/>
              </a:rPr>
              <a:t>8(a</a:t>
            </a:r>
            <a:r>
              <a:rPr lang="en-US" sz="4200" dirty="0">
                <a:latin typeface="Source Sans Pro" charset="0"/>
                <a:ea typeface="Source Sans Pro" charset="0"/>
                <a:cs typeface="Source Sans Pro" charset="0"/>
              </a:rPr>
              <a:t>) </a:t>
            </a:r>
            <a:r>
              <a:rPr lang="en-US" sz="4200" dirty="0" smtClean="0">
                <a:latin typeface="Source Sans Pro" charset="0"/>
                <a:ea typeface="Source Sans Pro" charset="0"/>
                <a:cs typeface="Source Sans Pro" charset="0"/>
              </a:rPr>
              <a:t>Annual Review in </a:t>
            </a:r>
            <a:r>
              <a:rPr lang="en-US" sz="4200" b="1" dirty="0" smtClean="0">
                <a:solidFill>
                  <a:schemeClr val="accent1"/>
                </a:solidFill>
                <a:latin typeface="Source Sans Pro" charset="0"/>
                <a:ea typeface="Source Sans Pro" charset="0"/>
                <a:cs typeface="Source Sans Pro" charset="0"/>
              </a:rPr>
              <a:t>certify.SBA.gov </a:t>
            </a:r>
          </a:p>
          <a:p>
            <a:pPr algn="ctr"/>
            <a:endParaRPr lang="en-US" sz="2400" dirty="0" smtClean="0">
              <a:latin typeface="Source Sans Pro" charset="0"/>
              <a:ea typeface="Source Sans Pro" charset="0"/>
              <a:cs typeface="Source Sans Pro" charset="0"/>
            </a:endParaRPr>
          </a:p>
          <a:p>
            <a:pPr algn="ctr"/>
            <a:r>
              <a:rPr lang="en-US" sz="2400" dirty="0" smtClean="0">
                <a:latin typeface="Source Sans Pro" charset="0"/>
                <a:ea typeface="Source Sans Pro" charset="0"/>
                <a:cs typeface="Source Sans Pro" charset="0"/>
              </a:rPr>
              <a:t>Presentation Created November 2017</a:t>
            </a:r>
            <a:endParaRPr lang="en-US" sz="2400" dirty="0">
              <a:latin typeface="Source Sans Pro" charset="0"/>
              <a:ea typeface="Source Sans Pro" charset="0"/>
              <a:cs typeface="Source Sans Pro" charset="0"/>
            </a:endParaRPr>
          </a:p>
        </p:txBody>
      </p:sp>
      <p:sp>
        <p:nvSpPr>
          <p:cNvPr id="14" name="Oval 13"/>
          <p:cNvSpPr/>
          <p:nvPr/>
        </p:nvSpPr>
        <p:spPr>
          <a:xfrm>
            <a:off x="8763000" y="6934200"/>
            <a:ext cx="457200" cy="457200"/>
          </a:xfrm>
          <a:prstGeom prst="ellipse">
            <a:avLst/>
          </a:prstGeom>
          <a:solidFill>
            <a:srgbClr val="BBBD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shot 2017-10-03 12.15.3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2971800"/>
            <a:ext cx="6553200" cy="3647043"/>
          </a:xfrm>
          <a:prstGeom prst="rect">
            <a:avLst/>
          </a:prstGeom>
        </p:spPr>
      </p:pic>
    </p:spTree>
    <p:extLst>
      <p:ext uri="{BB962C8B-B14F-4D97-AF65-F5344CB8AC3E}">
        <p14:creationId xmlns:p14="http://schemas.microsoft.com/office/powerpoint/2010/main" val="21175917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4865"/>
            <a:ext cx="15925800" cy="1132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9546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634901"/>
            <a:ext cx="8496300" cy="1350370"/>
          </a:xfrm>
        </p:spPr>
        <p:txBody>
          <a:bodyPr/>
          <a:lstStyle/>
          <a:p>
            <a:r>
              <a:rPr lang="en-US" dirty="0" smtClean="0"/>
              <a:t>Document</a:t>
            </a:r>
            <a:br>
              <a:rPr lang="en-US" dirty="0" smtClean="0"/>
            </a:br>
            <a:r>
              <a:rPr lang="en-US" dirty="0" smtClean="0">
                <a:solidFill>
                  <a:schemeClr val="accent1"/>
                </a:solidFill>
              </a:rPr>
              <a:t>Library</a:t>
            </a:r>
            <a:endParaRPr lang="uk-UA" dirty="0">
              <a:solidFill>
                <a:schemeClr val="accent1"/>
              </a:solidFill>
            </a:endParaRPr>
          </a:p>
        </p:txBody>
      </p:sp>
      <p:grpSp>
        <p:nvGrpSpPr>
          <p:cNvPr id="29" name="Group 28"/>
          <p:cNvGrpSpPr/>
          <p:nvPr/>
        </p:nvGrpSpPr>
        <p:grpSpPr>
          <a:xfrm rot="10800000">
            <a:off x="16840200" y="1676400"/>
            <a:ext cx="685800" cy="685800"/>
            <a:chOff x="6318250" y="5727977"/>
            <a:chExt cx="685800" cy="685800"/>
          </a:xfrm>
        </p:grpSpPr>
        <p:cxnSp>
          <p:nvCxnSpPr>
            <p:cNvPr id="30" name="Straight Connector 29"/>
            <p:cNvCxnSpPr/>
            <p:nvPr/>
          </p:nvCxnSpPr>
          <p:spPr>
            <a:xfrm flipV="1">
              <a:off x="6318250" y="572797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18250" y="5727977"/>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Shape 889"/>
          <p:cNvGrpSpPr/>
          <p:nvPr/>
        </p:nvGrpSpPr>
        <p:grpSpPr>
          <a:xfrm>
            <a:off x="9172281" y="3470910"/>
            <a:ext cx="8643662" cy="2574362"/>
            <a:chOff x="580350" y="1270850"/>
            <a:chExt cx="1911300" cy="2991900"/>
          </a:xfrm>
        </p:grpSpPr>
        <p:sp>
          <p:nvSpPr>
            <p:cNvPr id="15" name="Shape 890"/>
            <p:cNvSpPr/>
            <p:nvPr/>
          </p:nvSpPr>
          <p:spPr>
            <a:xfrm>
              <a:off x="580350" y="1270850"/>
              <a:ext cx="1911300" cy="2791800"/>
            </a:xfrm>
            <a:prstGeom prst="roundRect">
              <a:avLst>
                <a:gd name="adj" fmla="val 7329"/>
              </a:avLst>
            </a:prstGeom>
            <a:solidFill>
              <a:srgbClr val="F3F3F3"/>
            </a:solidFill>
            <a:ln>
              <a:noFill/>
            </a:ln>
          </p:spPr>
          <p:txBody>
            <a:bodyPr wrap="square" lIns="91425" tIns="91425" rIns="91425" bIns="91425" anchor="ctr" anchorCtr="0">
              <a:noAutofit/>
            </a:bodyPr>
            <a:lstStyle/>
            <a:p>
              <a:endParaRPr/>
            </a:p>
          </p:txBody>
        </p:sp>
        <p:sp>
          <p:nvSpPr>
            <p:cNvPr id="16" name="Shape 891"/>
            <p:cNvSpPr/>
            <p:nvPr/>
          </p:nvSpPr>
          <p:spPr>
            <a:xfrm rot="10800000">
              <a:off x="1425900" y="4062650"/>
              <a:ext cx="220200" cy="200100"/>
            </a:xfrm>
            <a:prstGeom prst="triangle">
              <a:avLst>
                <a:gd name="adj" fmla="val 50000"/>
              </a:avLst>
            </a:prstGeom>
            <a:solidFill>
              <a:srgbClr val="F3F3F3"/>
            </a:solidFill>
            <a:ln>
              <a:noFill/>
            </a:ln>
          </p:spPr>
          <p:txBody>
            <a:bodyPr wrap="square" lIns="91425" tIns="91425" rIns="91425" bIns="91425" anchor="ctr" anchorCtr="0">
              <a:noAutofit/>
            </a:bodyPr>
            <a:lstStyle/>
            <a:p>
              <a:endParaRPr/>
            </a:p>
          </p:txBody>
        </p:sp>
      </p:grpSp>
      <p:pic>
        <p:nvPicPr>
          <p:cNvPr id="21" name="Shape 896" descr="iphone-glow.png"/>
          <p:cNvPicPr preferRelativeResize="0"/>
          <p:nvPr/>
        </p:nvPicPr>
        <p:blipFill rotWithShape="1">
          <a:blip r:embed="rId3">
            <a:alphaModFix amt="35000"/>
          </a:blip>
          <a:srcRect l="18989" t="13337" r="24105" b="16130"/>
          <a:stretch/>
        </p:blipFill>
        <p:spPr>
          <a:xfrm>
            <a:off x="4750801" y="2909001"/>
            <a:ext cx="3717198" cy="5611998"/>
          </a:xfrm>
          <a:prstGeom prst="rect">
            <a:avLst/>
          </a:prstGeom>
          <a:noFill/>
          <a:ln>
            <a:noFill/>
          </a:ln>
        </p:spPr>
      </p:pic>
      <p:grpSp>
        <p:nvGrpSpPr>
          <p:cNvPr id="22" name="Group 21"/>
          <p:cNvGrpSpPr/>
          <p:nvPr/>
        </p:nvGrpSpPr>
        <p:grpSpPr>
          <a:xfrm>
            <a:off x="28281" y="2301674"/>
            <a:ext cx="18288000" cy="7487195"/>
            <a:chOff x="-88092" y="-2183745"/>
            <a:chExt cx="6400800" cy="11430000"/>
          </a:xfrm>
        </p:grpSpPr>
        <p:sp>
          <p:nvSpPr>
            <p:cNvPr id="23" name="Rectangle 22"/>
            <p:cNvSpPr/>
            <p:nvPr/>
          </p:nvSpPr>
          <p:spPr>
            <a:xfrm>
              <a:off x="-88092" y="-2183745"/>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4" name="TextBox 23"/>
            <p:cNvSpPr txBox="1"/>
            <p:nvPr/>
          </p:nvSpPr>
          <p:spPr>
            <a:xfrm>
              <a:off x="791119" y="-911650"/>
              <a:ext cx="4642378" cy="8410380"/>
            </a:xfrm>
            <a:prstGeom prst="rect">
              <a:avLst/>
            </a:prstGeom>
            <a:noFill/>
          </p:spPr>
          <p:txBody>
            <a:bodyPr wrap="square" rtlCol="0">
              <a:spAutoFit/>
            </a:bodyPr>
            <a:lstStyle/>
            <a:p>
              <a:endParaRPr lang="en-US" sz="4400" b="1" dirty="0">
                <a:solidFill>
                  <a:schemeClr val="bg1"/>
                </a:solidFill>
              </a:endParaRPr>
            </a:p>
            <a:p>
              <a:r>
                <a:rPr lang="en-US" sz="4400" b="1" dirty="0">
                  <a:solidFill>
                    <a:schemeClr val="bg1"/>
                  </a:solidFill>
                </a:rPr>
                <a:t>Firms </a:t>
              </a:r>
              <a:r>
                <a:rPr lang="en-US" sz="4400" b="1" dirty="0" smtClean="0">
                  <a:solidFill>
                    <a:schemeClr val="bg1"/>
                  </a:solidFill>
                </a:rPr>
                <a:t>will upload documents as answers to questions but they will all be saved in their </a:t>
              </a:r>
              <a:r>
                <a:rPr lang="en-US" sz="4400" b="1" dirty="0" smtClean="0">
                  <a:solidFill>
                    <a:schemeClr val="accent1"/>
                  </a:solidFill>
                </a:rPr>
                <a:t>document library.</a:t>
              </a:r>
            </a:p>
            <a:p>
              <a:endParaRPr lang="en-US" sz="4400" b="1" dirty="0">
                <a:solidFill>
                  <a:schemeClr val="accent1"/>
                </a:solidFill>
              </a:endParaRPr>
            </a:p>
            <a:p>
              <a:r>
                <a:rPr lang="en-US" sz="4400" b="1" dirty="0" smtClean="0">
                  <a:solidFill>
                    <a:schemeClr val="bg1"/>
                  </a:solidFill>
                </a:rPr>
                <a:t>This means they will be saved and the firm can reuse them in </a:t>
              </a:r>
              <a:r>
                <a:rPr lang="en-US" sz="4400" b="1" dirty="0">
                  <a:solidFill>
                    <a:schemeClr val="accent1"/>
                  </a:solidFill>
                </a:rPr>
                <a:t>future years.</a:t>
              </a:r>
            </a:p>
            <a:p>
              <a:endParaRPr lang="en-US" sz="4400" b="1" dirty="0">
                <a:solidFill>
                  <a:schemeClr val="bg1"/>
                </a:solidFill>
              </a:endParaRPr>
            </a:p>
          </p:txBody>
        </p:sp>
      </p:grpSp>
    </p:spTree>
    <p:extLst>
      <p:ext uri="{BB962C8B-B14F-4D97-AF65-F5344CB8AC3E}">
        <p14:creationId xmlns:p14="http://schemas.microsoft.com/office/powerpoint/2010/main" val="13749756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634901"/>
            <a:ext cx="8496300" cy="1350370"/>
          </a:xfrm>
        </p:spPr>
        <p:txBody>
          <a:bodyPr/>
          <a:lstStyle/>
          <a:p>
            <a:r>
              <a:rPr lang="en-US" dirty="0" smtClean="0"/>
              <a:t>View the</a:t>
            </a:r>
            <a:br>
              <a:rPr lang="en-US" dirty="0" smtClean="0"/>
            </a:br>
            <a:r>
              <a:rPr lang="en-US" dirty="0" smtClean="0">
                <a:solidFill>
                  <a:schemeClr val="accent1"/>
                </a:solidFill>
              </a:rPr>
              <a:t>Document Library</a:t>
            </a:r>
            <a:endParaRPr lang="uk-UA" dirty="0">
              <a:solidFill>
                <a:schemeClr val="accent1"/>
              </a:solidFill>
            </a:endParaRPr>
          </a:p>
        </p:txBody>
      </p:sp>
      <p:grpSp>
        <p:nvGrpSpPr>
          <p:cNvPr id="29" name="Group 28"/>
          <p:cNvGrpSpPr/>
          <p:nvPr/>
        </p:nvGrpSpPr>
        <p:grpSpPr>
          <a:xfrm rot="10800000">
            <a:off x="16840200" y="1676400"/>
            <a:ext cx="685800" cy="685800"/>
            <a:chOff x="6318250" y="5727977"/>
            <a:chExt cx="685800" cy="685800"/>
          </a:xfrm>
        </p:grpSpPr>
        <p:cxnSp>
          <p:nvCxnSpPr>
            <p:cNvPr id="30" name="Straight Connector 29"/>
            <p:cNvCxnSpPr/>
            <p:nvPr/>
          </p:nvCxnSpPr>
          <p:spPr>
            <a:xfrm flipV="1">
              <a:off x="6318250" y="572797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18250" y="5727977"/>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Shape 889"/>
          <p:cNvGrpSpPr/>
          <p:nvPr/>
        </p:nvGrpSpPr>
        <p:grpSpPr>
          <a:xfrm>
            <a:off x="9172281" y="3470910"/>
            <a:ext cx="8643662" cy="2574362"/>
            <a:chOff x="580350" y="1270850"/>
            <a:chExt cx="1911300" cy="2991900"/>
          </a:xfrm>
        </p:grpSpPr>
        <p:sp>
          <p:nvSpPr>
            <p:cNvPr id="15" name="Shape 890"/>
            <p:cNvSpPr/>
            <p:nvPr/>
          </p:nvSpPr>
          <p:spPr>
            <a:xfrm>
              <a:off x="580350" y="1270850"/>
              <a:ext cx="1911300" cy="2791800"/>
            </a:xfrm>
            <a:prstGeom prst="roundRect">
              <a:avLst>
                <a:gd name="adj" fmla="val 7329"/>
              </a:avLst>
            </a:prstGeom>
            <a:solidFill>
              <a:srgbClr val="F3F3F3"/>
            </a:solidFill>
            <a:ln>
              <a:noFill/>
            </a:ln>
          </p:spPr>
          <p:txBody>
            <a:bodyPr wrap="square" lIns="91425" tIns="91425" rIns="91425" bIns="91425" anchor="ctr" anchorCtr="0">
              <a:noAutofit/>
            </a:bodyPr>
            <a:lstStyle/>
            <a:p>
              <a:endParaRPr/>
            </a:p>
          </p:txBody>
        </p:sp>
        <p:sp>
          <p:nvSpPr>
            <p:cNvPr id="16" name="Shape 891"/>
            <p:cNvSpPr/>
            <p:nvPr/>
          </p:nvSpPr>
          <p:spPr>
            <a:xfrm rot="10800000">
              <a:off x="1425900" y="4062650"/>
              <a:ext cx="220200" cy="200100"/>
            </a:xfrm>
            <a:prstGeom prst="triangle">
              <a:avLst>
                <a:gd name="adj" fmla="val 50000"/>
              </a:avLst>
            </a:prstGeom>
            <a:solidFill>
              <a:srgbClr val="F3F3F3"/>
            </a:solidFill>
            <a:ln>
              <a:noFill/>
            </a:ln>
          </p:spPr>
          <p:txBody>
            <a:bodyPr wrap="square" lIns="91425" tIns="91425" rIns="91425" bIns="91425" anchor="ctr" anchorCtr="0">
              <a:noAutofit/>
            </a:bodyPr>
            <a:lstStyle/>
            <a:p>
              <a:endParaRPr/>
            </a:p>
          </p:txBody>
        </p:sp>
      </p:grpSp>
      <p:pic>
        <p:nvPicPr>
          <p:cNvPr id="21" name="Shape 896" descr="iphone-glow.png"/>
          <p:cNvPicPr preferRelativeResize="0"/>
          <p:nvPr/>
        </p:nvPicPr>
        <p:blipFill rotWithShape="1">
          <a:blip r:embed="rId3">
            <a:alphaModFix amt="35000"/>
          </a:blip>
          <a:srcRect l="18989" t="13337" r="24105" b="16130"/>
          <a:stretch/>
        </p:blipFill>
        <p:spPr>
          <a:xfrm>
            <a:off x="4750801" y="2909001"/>
            <a:ext cx="3717198" cy="5611998"/>
          </a:xfrm>
          <a:prstGeom prst="rect">
            <a:avLst/>
          </a:prstGeom>
          <a:noFill/>
          <a:ln>
            <a:noFill/>
          </a:ln>
        </p:spPr>
      </p:pic>
      <p:pic>
        <p:nvPicPr>
          <p:cNvPr id="20" name="Shape 883" descr="imac.png"/>
          <p:cNvPicPr preferRelativeResize="0"/>
          <p:nvPr/>
        </p:nvPicPr>
        <p:blipFill>
          <a:blip r:embed="rId4">
            <a:alphaModFix/>
          </a:blip>
          <a:stretch>
            <a:fillRect/>
          </a:stretch>
        </p:blipFill>
        <p:spPr>
          <a:xfrm>
            <a:off x="3200400" y="2057400"/>
            <a:ext cx="12573000" cy="9067800"/>
          </a:xfrm>
          <a:prstGeom prst="rect">
            <a:avLst/>
          </a:prstGeom>
          <a:noFill/>
          <a:ln>
            <a:noFill/>
          </a:ln>
        </p:spPr>
      </p:pic>
      <p:pic>
        <p:nvPicPr>
          <p:cNvPr id="2" name="Picture 1" descr="Screenshot 2017-10-02 19.50.57.png"/>
          <p:cNvPicPr>
            <a:picLocks noChangeAspect="1"/>
          </p:cNvPicPr>
          <p:nvPr/>
        </p:nvPicPr>
        <p:blipFill rotWithShape="1">
          <a:blip r:embed="rId5">
            <a:extLst>
              <a:ext uri="{28A0092B-C50C-407E-A947-70E740481C1C}">
                <a14:useLocalDpi xmlns:a14="http://schemas.microsoft.com/office/drawing/2010/main" val="0"/>
              </a:ext>
            </a:extLst>
          </a:blip>
          <a:srcRect t="7102" b="15409"/>
          <a:stretch/>
        </p:blipFill>
        <p:spPr>
          <a:xfrm>
            <a:off x="4236719" y="2667000"/>
            <a:ext cx="10412025" cy="5432359"/>
          </a:xfrm>
          <a:prstGeom prst="rect">
            <a:avLst/>
          </a:prstGeom>
        </p:spPr>
      </p:pic>
      <p:sp>
        <p:nvSpPr>
          <p:cNvPr id="18" name="Oval 17"/>
          <p:cNvSpPr/>
          <p:nvPr/>
        </p:nvSpPr>
        <p:spPr>
          <a:xfrm>
            <a:off x="9220200" y="8763000"/>
            <a:ext cx="609600" cy="609600"/>
          </a:xfrm>
          <a:prstGeom prst="ellipse">
            <a:avLst/>
          </a:prstGeom>
          <a:solidFill>
            <a:srgbClr val="BBBD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9572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634901"/>
            <a:ext cx="8496300" cy="1350370"/>
          </a:xfrm>
        </p:spPr>
        <p:txBody>
          <a:bodyPr/>
          <a:lstStyle/>
          <a:p>
            <a:r>
              <a:rPr lang="en-US" dirty="0" smtClean="0"/>
              <a:t>Messaging</a:t>
            </a:r>
            <a:br>
              <a:rPr lang="en-US" dirty="0" smtClean="0"/>
            </a:br>
            <a:r>
              <a:rPr lang="en-US" dirty="0" smtClean="0">
                <a:solidFill>
                  <a:schemeClr val="accent1"/>
                </a:solidFill>
              </a:rPr>
              <a:t>within Certify</a:t>
            </a:r>
            <a:endParaRPr lang="uk-UA" dirty="0">
              <a:solidFill>
                <a:schemeClr val="accent1"/>
              </a:solidFill>
            </a:endParaRPr>
          </a:p>
        </p:txBody>
      </p:sp>
      <p:grpSp>
        <p:nvGrpSpPr>
          <p:cNvPr id="29" name="Group 28"/>
          <p:cNvGrpSpPr/>
          <p:nvPr/>
        </p:nvGrpSpPr>
        <p:grpSpPr>
          <a:xfrm rot="10800000">
            <a:off x="16840200" y="1676400"/>
            <a:ext cx="685800" cy="685800"/>
            <a:chOff x="6318250" y="5727977"/>
            <a:chExt cx="685800" cy="685800"/>
          </a:xfrm>
        </p:grpSpPr>
        <p:cxnSp>
          <p:nvCxnSpPr>
            <p:cNvPr id="30" name="Straight Connector 29"/>
            <p:cNvCxnSpPr/>
            <p:nvPr/>
          </p:nvCxnSpPr>
          <p:spPr>
            <a:xfrm flipV="1">
              <a:off x="6318250" y="572797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18250" y="5727977"/>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Shape 889"/>
          <p:cNvGrpSpPr/>
          <p:nvPr/>
        </p:nvGrpSpPr>
        <p:grpSpPr>
          <a:xfrm>
            <a:off x="9172281" y="3470910"/>
            <a:ext cx="8643662" cy="2574362"/>
            <a:chOff x="580350" y="1270850"/>
            <a:chExt cx="1911300" cy="2991900"/>
          </a:xfrm>
        </p:grpSpPr>
        <p:sp>
          <p:nvSpPr>
            <p:cNvPr id="15" name="Shape 890"/>
            <p:cNvSpPr/>
            <p:nvPr/>
          </p:nvSpPr>
          <p:spPr>
            <a:xfrm>
              <a:off x="580350" y="1270850"/>
              <a:ext cx="1911300" cy="2791800"/>
            </a:xfrm>
            <a:prstGeom prst="roundRect">
              <a:avLst>
                <a:gd name="adj" fmla="val 7329"/>
              </a:avLst>
            </a:prstGeom>
            <a:solidFill>
              <a:srgbClr val="F3F3F3"/>
            </a:solidFill>
            <a:ln>
              <a:noFill/>
            </a:ln>
          </p:spPr>
          <p:txBody>
            <a:bodyPr wrap="square" lIns="91425" tIns="91425" rIns="91425" bIns="91425" anchor="ctr" anchorCtr="0">
              <a:noAutofit/>
            </a:bodyPr>
            <a:lstStyle/>
            <a:p>
              <a:endParaRPr/>
            </a:p>
          </p:txBody>
        </p:sp>
        <p:sp>
          <p:nvSpPr>
            <p:cNvPr id="16" name="Shape 891"/>
            <p:cNvSpPr/>
            <p:nvPr/>
          </p:nvSpPr>
          <p:spPr>
            <a:xfrm rot="10800000">
              <a:off x="1425900" y="4062650"/>
              <a:ext cx="220200" cy="200100"/>
            </a:xfrm>
            <a:prstGeom prst="triangle">
              <a:avLst>
                <a:gd name="adj" fmla="val 50000"/>
              </a:avLst>
            </a:prstGeom>
            <a:solidFill>
              <a:srgbClr val="F3F3F3"/>
            </a:solidFill>
            <a:ln>
              <a:noFill/>
            </a:ln>
          </p:spPr>
          <p:txBody>
            <a:bodyPr wrap="square" lIns="91425" tIns="91425" rIns="91425" bIns="91425" anchor="ctr" anchorCtr="0">
              <a:noAutofit/>
            </a:bodyPr>
            <a:lstStyle/>
            <a:p>
              <a:endParaRPr/>
            </a:p>
          </p:txBody>
        </p:sp>
      </p:grpSp>
      <p:pic>
        <p:nvPicPr>
          <p:cNvPr id="21" name="Shape 896" descr="iphone-glow.png"/>
          <p:cNvPicPr preferRelativeResize="0"/>
          <p:nvPr/>
        </p:nvPicPr>
        <p:blipFill rotWithShape="1">
          <a:blip r:embed="rId3">
            <a:alphaModFix amt="35000"/>
          </a:blip>
          <a:srcRect l="18989" t="13337" r="24105" b="16130"/>
          <a:stretch/>
        </p:blipFill>
        <p:spPr>
          <a:xfrm>
            <a:off x="4750801" y="2909001"/>
            <a:ext cx="3717198" cy="5611998"/>
          </a:xfrm>
          <a:prstGeom prst="rect">
            <a:avLst/>
          </a:prstGeom>
          <a:noFill/>
          <a:ln>
            <a:noFill/>
          </a:ln>
        </p:spPr>
      </p:pic>
      <p:grpSp>
        <p:nvGrpSpPr>
          <p:cNvPr id="22" name="Group 21"/>
          <p:cNvGrpSpPr/>
          <p:nvPr/>
        </p:nvGrpSpPr>
        <p:grpSpPr>
          <a:xfrm>
            <a:off x="28281" y="2286000"/>
            <a:ext cx="18288000" cy="7487195"/>
            <a:chOff x="-88092" y="-2207673"/>
            <a:chExt cx="6400800" cy="11430000"/>
          </a:xfrm>
        </p:grpSpPr>
        <p:sp>
          <p:nvSpPr>
            <p:cNvPr id="23" name="Rectangle 22"/>
            <p:cNvSpPr/>
            <p:nvPr/>
          </p:nvSpPr>
          <p:spPr>
            <a:xfrm>
              <a:off x="-88092" y="-2207673"/>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4" name="TextBox 23"/>
            <p:cNvSpPr txBox="1"/>
            <p:nvPr/>
          </p:nvSpPr>
          <p:spPr>
            <a:xfrm>
              <a:off x="791119" y="-911650"/>
              <a:ext cx="4642378" cy="7376703"/>
            </a:xfrm>
            <a:prstGeom prst="rect">
              <a:avLst/>
            </a:prstGeom>
            <a:noFill/>
          </p:spPr>
          <p:txBody>
            <a:bodyPr wrap="square" rtlCol="0">
              <a:spAutoFit/>
            </a:bodyPr>
            <a:lstStyle/>
            <a:p>
              <a:endParaRPr lang="en-US" sz="4400" b="1" dirty="0">
                <a:solidFill>
                  <a:schemeClr val="bg1"/>
                </a:solidFill>
              </a:endParaRPr>
            </a:p>
            <a:p>
              <a:r>
                <a:rPr lang="en-US" sz="4400" b="1" dirty="0" smtClean="0">
                  <a:solidFill>
                    <a:schemeClr val="bg1"/>
                  </a:solidFill>
                </a:rPr>
                <a:t>All correspondence between firms and SBA should happen within Certify. Firms should no longer use emails to submit </a:t>
              </a:r>
              <a:r>
                <a:rPr lang="en-US" sz="4400" b="1" dirty="0" smtClean="0">
                  <a:solidFill>
                    <a:schemeClr val="accent1"/>
                  </a:solidFill>
                </a:rPr>
                <a:t>information </a:t>
              </a:r>
              <a:r>
                <a:rPr lang="en-US" sz="4400" b="1" dirty="0">
                  <a:solidFill>
                    <a:schemeClr val="accent1"/>
                  </a:solidFill>
                </a:rPr>
                <a:t>or data. </a:t>
              </a:r>
              <a:endParaRPr lang="en-US" sz="4400" b="1" dirty="0" smtClean="0">
                <a:solidFill>
                  <a:schemeClr val="accent1"/>
                </a:solidFill>
              </a:endParaRPr>
            </a:p>
            <a:p>
              <a:endParaRPr lang="en-US" sz="4400" b="1" dirty="0">
                <a:solidFill>
                  <a:schemeClr val="bg1"/>
                </a:solidFill>
              </a:endParaRPr>
            </a:p>
            <a:p>
              <a:r>
                <a:rPr lang="en-US" sz="4400" b="1" dirty="0" smtClean="0">
                  <a:solidFill>
                    <a:schemeClr val="accent1"/>
                  </a:solidFill>
                </a:rPr>
                <a:t>Sending messages </a:t>
              </a:r>
              <a:r>
                <a:rPr lang="en-US" sz="4400" b="1" dirty="0" smtClean="0">
                  <a:solidFill>
                    <a:schemeClr val="bg1"/>
                  </a:solidFill>
                </a:rPr>
                <a:t>within Certify is secure and a quick way to be in touch with SBA.</a:t>
              </a:r>
              <a:endParaRPr lang="en-US" sz="4400" b="1" dirty="0">
                <a:solidFill>
                  <a:schemeClr val="bg1"/>
                </a:solidFill>
              </a:endParaRPr>
            </a:p>
          </p:txBody>
        </p:sp>
      </p:grpSp>
    </p:spTree>
    <p:extLst>
      <p:ext uri="{BB962C8B-B14F-4D97-AF65-F5344CB8AC3E}">
        <p14:creationId xmlns:p14="http://schemas.microsoft.com/office/powerpoint/2010/main" val="8019499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634901"/>
            <a:ext cx="8496300" cy="1350370"/>
          </a:xfrm>
        </p:spPr>
        <p:txBody>
          <a:bodyPr/>
          <a:lstStyle/>
          <a:p>
            <a:r>
              <a:rPr lang="en-US" dirty="0" smtClean="0"/>
              <a:t>Messaging</a:t>
            </a:r>
            <a:br>
              <a:rPr lang="en-US" dirty="0" smtClean="0"/>
            </a:br>
            <a:r>
              <a:rPr lang="en-US" dirty="0" smtClean="0">
                <a:solidFill>
                  <a:schemeClr val="accent1"/>
                </a:solidFill>
              </a:rPr>
              <a:t>Replaces Email</a:t>
            </a:r>
            <a:endParaRPr lang="uk-UA" dirty="0">
              <a:solidFill>
                <a:schemeClr val="accent1"/>
              </a:solidFill>
            </a:endParaRPr>
          </a:p>
        </p:txBody>
      </p:sp>
      <p:grpSp>
        <p:nvGrpSpPr>
          <p:cNvPr id="29" name="Group 28"/>
          <p:cNvGrpSpPr/>
          <p:nvPr/>
        </p:nvGrpSpPr>
        <p:grpSpPr>
          <a:xfrm rot="10800000">
            <a:off x="16840200" y="1676400"/>
            <a:ext cx="685800" cy="685800"/>
            <a:chOff x="6318250" y="5727977"/>
            <a:chExt cx="685800" cy="685800"/>
          </a:xfrm>
        </p:grpSpPr>
        <p:cxnSp>
          <p:nvCxnSpPr>
            <p:cNvPr id="30" name="Straight Connector 29"/>
            <p:cNvCxnSpPr/>
            <p:nvPr/>
          </p:nvCxnSpPr>
          <p:spPr>
            <a:xfrm flipV="1">
              <a:off x="6318250" y="572797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18250" y="5727977"/>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Shape 889"/>
          <p:cNvGrpSpPr/>
          <p:nvPr/>
        </p:nvGrpSpPr>
        <p:grpSpPr>
          <a:xfrm>
            <a:off x="9172281" y="3470910"/>
            <a:ext cx="8643662" cy="2574362"/>
            <a:chOff x="580350" y="1270850"/>
            <a:chExt cx="1911300" cy="2991900"/>
          </a:xfrm>
        </p:grpSpPr>
        <p:sp>
          <p:nvSpPr>
            <p:cNvPr id="15" name="Shape 890"/>
            <p:cNvSpPr/>
            <p:nvPr/>
          </p:nvSpPr>
          <p:spPr>
            <a:xfrm>
              <a:off x="580350" y="1270850"/>
              <a:ext cx="1911300" cy="2791800"/>
            </a:xfrm>
            <a:prstGeom prst="roundRect">
              <a:avLst>
                <a:gd name="adj" fmla="val 7329"/>
              </a:avLst>
            </a:prstGeom>
            <a:solidFill>
              <a:srgbClr val="F3F3F3"/>
            </a:solidFill>
            <a:ln>
              <a:noFill/>
            </a:ln>
          </p:spPr>
          <p:txBody>
            <a:bodyPr wrap="square" lIns="91425" tIns="91425" rIns="91425" bIns="91425" anchor="ctr" anchorCtr="0">
              <a:noAutofit/>
            </a:bodyPr>
            <a:lstStyle/>
            <a:p>
              <a:endParaRPr/>
            </a:p>
          </p:txBody>
        </p:sp>
        <p:sp>
          <p:nvSpPr>
            <p:cNvPr id="16" name="Shape 891"/>
            <p:cNvSpPr/>
            <p:nvPr/>
          </p:nvSpPr>
          <p:spPr>
            <a:xfrm rot="10800000">
              <a:off x="1425900" y="4062650"/>
              <a:ext cx="220200" cy="200100"/>
            </a:xfrm>
            <a:prstGeom prst="triangle">
              <a:avLst>
                <a:gd name="adj" fmla="val 50000"/>
              </a:avLst>
            </a:prstGeom>
            <a:solidFill>
              <a:srgbClr val="F3F3F3"/>
            </a:solidFill>
            <a:ln>
              <a:noFill/>
            </a:ln>
          </p:spPr>
          <p:txBody>
            <a:bodyPr wrap="square" lIns="91425" tIns="91425" rIns="91425" bIns="91425" anchor="ctr" anchorCtr="0">
              <a:noAutofit/>
            </a:bodyPr>
            <a:lstStyle/>
            <a:p>
              <a:endParaRPr/>
            </a:p>
          </p:txBody>
        </p:sp>
      </p:grpSp>
      <p:pic>
        <p:nvPicPr>
          <p:cNvPr id="21" name="Shape 896" descr="iphone-glow.png"/>
          <p:cNvPicPr preferRelativeResize="0"/>
          <p:nvPr/>
        </p:nvPicPr>
        <p:blipFill rotWithShape="1">
          <a:blip r:embed="rId3">
            <a:alphaModFix amt="35000"/>
          </a:blip>
          <a:srcRect l="18989" t="13337" r="24105" b="16130"/>
          <a:stretch/>
        </p:blipFill>
        <p:spPr>
          <a:xfrm>
            <a:off x="4750801" y="2909001"/>
            <a:ext cx="3717198" cy="5611998"/>
          </a:xfrm>
          <a:prstGeom prst="rect">
            <a:avLst/>
          </a:prstGeom>
          <a:noFill/>
          <a:ln>
            <a:noFill/>
          </a:ln>
        </p:spPr>
      </p:pic>
      <p:pic>
        <p:nvPicPr>
          <p:cNvPr id="20" name="Shape 883" descr="imac.png"/>
          <p:cNvPicPr preferRelativeResize="0"/>
          <p:nvPr/>
        </p:nvPicPr>
        <p:blipFill>
          <a:blip r:embed="rId4">
            <a:alphaModFix/>
          </a:blip>
          <a:stretch>
            <a:fillRect/>
          </a:stretch>
        </p:blipFill>
        <p:spPr>
          <a:xfrm>
            <a:off x="3200400" y="2057400"/>
            <a:ext cx="12573000" cy="9067800"/>
          </a:xfrm>
          <a:prstGeom prst="rect">
            <a:avLst/>
          </a:prstGeom>
          <a:noFill/>
          <a:ln>
            <a:noFill/>
          </a:ln>
        </p:spPr>
      </p:pic>
      <p:sp>
        <p:nvSpPr>
          <p:cNvPr id="18" name="Oval 17"/>
          <p:cNvSpPr/>
          <p:nvPr/>
        </p:nvSpPr>
        <p:spPr>
          <a:xfrm>
            <a:off x="9220200" y="8763000"/>
            <a:ext cx="609600" cy="609600"/>
          </a:xfrm>
          <a:prstGeom prst="ellipse">
            <a:avLst/>
          </a:prstGeom>
          <a:solidFill>
            <a:srgbClr val="BBBD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2566101"/>
            <a:ext cx="10610943" cy="5739699"/>
          </a:xfrm>
          <a:prstGeom prst="rect">
            <a:avLst/>
          </a:prstGeom>
        </p:spPr>
      </p:pic>
      <p:sp>
        <p:nvSpPr>
          <p:cNvPr id="4" name="TextBox 3"/>
          <p:cNvSpPr txBox="1"/>
          <p:nvPr/>
        </p:nvSpPr>
        <p:spPr>
          <a:xfrm>
            <a:off x="6781800" y="7162800"/>
            <a:ext cx="6324600" cy="369332"/>
          </a:xfrm>
          <a:prstGeom prst="rect">
            <a:avLst/>
          </a:prstGeom>
          <a:noFill/>
        </p:spPr>
        <p:txBody>
          <a:bodyPr wrap="square" rtlCol="0">
            <a:spAutoFit/>
          </a:bodyPr>
          <a:lstStyle/>
          <a:p>
            <a:r>
              <a:rPr lang="en-US" sz="1800" b="1" u="sng" dirty="0" smtClean="0">
                <a:solidFill>
                  <a:srgbClr val="225FB6"/>
                </a:solidFill>
              </a:rPr>
              <a:t>Need business plan</a:t>
            </a:r>
            <a:endParaRPr lang="en-US" sz="1800" b="1" u="sng" dirty="0">
              <a:solidFill>
                <a:srgbClr val="225FB6"/>
              </a:solidFill>
            </a:endParaRPr>
          </a:p>
        </p:txBody>
      </p:sp>
      <p:sp>
        <p:nvSpPr>
          <p:cNvPr id="22" name="Rectangle 21"/>
          <p:cNvSpPr/>
          <p:nvPr/>
        </p:nvSpPr>
        <p:spPr>
          <a:xfrm>
            <a:off x="6705600" y="7467600"/>
            <a:ext cx="5257800" cy="381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781800" y="3657600"/>
            <a:ext cx="5257800" cy="381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781800" y="5715000"/>
            <a:ext cx="6324600" cy="381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781800" y="5715000"/>
            <a:ext cx="6705600" cy="369332"/>
          </a:xfrm>
          <a:prstGeom prst="rect">
            <a:avLst/>
          </a:prstGeom>
          <a:noFill/>
        </p:spPr>
        <p:txBody>
          <a:bodyPr wrap="square" rtlCol="0">
            <a:spAutoFit/>
          </a:bodyPr>
          <a:lstStyle/>
          <a:p>
            <a:r>
              <a:rPr lang="en-US" sz="1800" b="1" u="sng" dirty="0" smtClean="0">
                <a:solidFill>
                  <a:srgbClr val="225FB6"/>
                </a:solidFill>
              </a:rPr>
              <a:t>Your Business Development section has been returned</a:t>
            </a:r>
            <a:endParaRPr lang="en-US" sz="1800" b="1" u="sng" dirty="0">
              <a:solidFill>
                <a:srgbClr val="225FB6"/>
              </a:solidFill>
            </a:endParaRPr>
          </a:p>
        </p:txBody>
      </p:sp>
      <p:sp>
        <p:nvSpPr>
          <p:cNvPr id="17" name="TextBox 16"/>
          <p:cNvSpPr txBox="1"/>
          <p:nvPr/>
        </p:nvSpPr>
        <p:spPr>
          <a:xfrm>
            <a:off x="6781800" y="3733800"/>
            <a:ext cx="6324600" cy="369332"/>
          </a:xfrm>
          <a:prstGeom prst="rect">
            <a:avLst/>
          </a:prstGeom>
          <a:noFill/>
        </p:spPr>
        <p:txBody>
          <a:bodyPr wrap="square" rtlCol="0">
            <a:spAutoFit/>
          </a:bodyPr>
          <a:lstStyle/>
          <a:p>
            <a:r>
              <a:rPr lang="en-US" sz="1800" b="1" u="sng" dirty="0" smtClean="0">
                <a:solidFill>
                  <a:srgbClr val="225FB6"/>
                </a:solidFill>
              </a:rPr>
              <a:t>Status Update Request</a:t>
            </a:r>
            <a:endParaRPr lang="en-US" sz="1800" b="1" u="sng" dirty="0">
              <a:solidFill>
                <a:srgbClr val="225FB6"/>
              </a:solidFill>
            </a:endParaRPr>
          </a:p>
        </p:txBody>
      </p:sp>
    </p:spTree>
    <p:extLst>
      <p:ext uri="{BB962C8B-B14F-4D97-AF65-F5344CB8AC3E}">
        <p14:creationId xmlns:p14="http://schemas.microsoft.com/office/powerpoint/2010/main" val="17314127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634901"/>
            <a:ext cx="8496300" cy="1350370"/>
          </a:xfrm>
        </p:spPr>
        <p:txBody>
          <a:bodyPr/>
          <a:lstStyle/>
          <a:p>
            <a:r>
              <a:rPr lang="en-US" dirty="0" smtClean="0"/>
              <a:t>Contributor</a:t>
            </a:r>
            <a:br>
              <a:rPr lang="en-US" dirty="0" smtClean="0"/>
            </a:br>
            <a:r>
              <a:rPr lang="en-US" dirty="0" smtClean="0">
                <a:solidFill>
                  <a:schemeClr val="accent1"/>
                </a:solidFill>
              </a:rPr>
              <a:t>Access</a:t>
            </a:r>
            <a:endParaRPr lang="uk-UA" dirty="0">
              <a:solidFill>
                <a:schemeClr val="accent1"/>
              </a:solidFill>
            </a:endParaRPr>
          </a:p>
        </p:txBody>
      </p:sp>
      <p:grpSp>
        <p:nvGrpSpPr>
          <p:cNvPr id="29" name="Group 28"/>
          <p:cNvGrpSpPr/>
          <p:nvPr/>
        </p:nvGrpSpPr>
        <p:grpSpPr>
          <a:xfrm rot="10800000">
            <a:off x="16840200" y="1676400"/>
            <a:ext cx="685800" cy="685800"/>
            <a:chOff x="6318250" y="5727977"/>
            <a:chExt cx="685800" cy="685800"/>
          </a:xfrm>
        </p:grpSpPr>
        <p:cxnSp>
          <p:nvCxnSpPr>
            <p:cNvPr id="30" name="Straight Connector 29"/>
            <p:cNvCxnSpPr/>
            <p:nvPr/>
          </p:nvCxnSpPr>
          <p:spPr>
            <a:xfrm flipV="1">
              <a:off x="6318250" y="572797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18250" y="5727977"/>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Shape 889"/>
          <p:cNvGrpSpPr/>
          <p:nvPr/>
        </p:nvGrpSpPr>
        <p:grpSpPr>
          <a:xfrm>
            <a:off x="9172281" y="3470910"/>
            <a:ext cx="8643662" cy="2574362"/>
            <a:chOff x="580350" y="1270850"/>
            <a:chExt cx="1911300" cy="2991900"/>
          </a:xfrm>
        </p:grpSpPr>
        <p:sp>
          <p:nvSpPr>
            <p:cNvPr id="15" name="Shape 890"/>
            <p:cNvSpPr/>
            <p:nvPr/>
          </p:nvSpPr>
          <p:spPr>
            <a:xfrm>
              <a:off x="580350" y="1270850"/>
              <a:ext cx="1911300" cy="2791800"/>
            </a:xfrm>
            <a:prstGeom prst="roundRect">
              <a:avLst>
                <a:gd name="adj" fmla="val 7329"/>
              </a:avLst>
            </a:prstGeom>
            <a:solidFill>
              <a:srgbClr val="F3F3F3"/>
            </a:solidFill>
            <a:ln>
              <a:noFill/>
            </a:ln>
          </p:spPr>
          <p:txBody>
            <a:bodyPr wrap="square" lIns="91425" tIns="91425" rIns="91425" bIns="91425" anchor="ctr" anchorCtr="0">
              <a:noAutofit/>
            </a:bodyPr>
            <a:lstStyle/>
            <a:p>
              <a:endParaRPr/>
            </a:p>
          </p:txBody>
        </p:sp>
        <p:sp>
          <p:nvSpPr>
            <p:cNvPr id="16" name="Shape 891"/>
            <p:cNvSpPr/>
            <p:nvPr/>
          </p:nvSpPr>
          <p:spPr>
            <a:xfrm rot="10800000">
              <a:off x="1425900" y="4062650"/>
              <a:ext cx="220200" cy="200100"/>
            </a:xfrm>
            <a:prstGeom prst="triangle">
              <a:avLst>
                <a:gd name="adj" fmla="val 50000"/>
              </a:avLst>
            </a:prstGeom>
            <a:solidFill>
              <a:srgbClr val="F3F3F3"/>
            </a:solidFill>
            <a:ln>
              <a:noFill/>
            </a:ln>
          </p:spPr>
          <p:txBody>
            <a:bodyPr wrap="square" lIns="91425" tIns="91425" rIns="91425" bIns="91425" anchor="ctr" anchorCtr="0">
              <a:noAutofit/>
            </a:bodyPr>
            <a:lstStyle/>
            <a:p>
              <a:endParaRPr/>
            </a:p>
          </p:txBody>
        </p:sp>
      </p:grpSp>
      <p:pic>
        <p:nvPicPr>
          <p:cNvPr id="21" name="Shape 896" descr="iphone-glow.png"/>
          <p:cNvPicPr preferRelativeResize="0"/>
          <p:nvPr/>
        </p:nvPicPr>
        <p:blipFill rotWithShape="1">
          <a:blip r:embed="rId3">
            <a:alphaModFix amt="35000"/>
          </a:blip>
          <a:srcRect l="18989" t="13337" r="24105" b="16130"/>
          <a:stretch/>
        </p:blipFill>
        <p:spPr>
          <a:xfrm>
            <a:off x="4750801" y="2909001"/>
            <a:ext cx="3717198" cy="5611998"/>
          </a:xfrm>
          <a:prstGeom prst="rect">
            <a:avLst/>
          </a:prstGeom>
          <a:noFill/>
          <a:ln>
            <a:noFill/>
          </a:ln>
        </p:spPr>
      </p:pic>
      <p:grpSp>
        <p:nvGrpSpPr>
          <p:cNvPr id="22" name="Group 21"/>
          <p:cNvGrpSpPr/>
          <p:nvPr/>
        </p:nvGrpSpPr>
        <p:grpSpPr>
          <a:xfrm>
            <a:off x="28281" y="2301674"/>
            <a:ext cx="18288000" cy="7487194"/>
            <a:chOff x="-88092" y="-2183745"/>
            <a:chExt cx="6400800" cy="11430000"/>
          </a:xfrm>
        </p:grpSpPr>
        <p:sp>
          <p:nvSpPr>
            <p:cNvPr id="23" name="Rectangle 22"/>
            <p:cNvSpPr/>
            <p:nvPr/>
          </p:nvSpPr>
          <p:spPr>
            <a:xfrm>
              <a:off x="-88092" y="-2183745"/>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4" name="TextBox 23"/>
            <p:cNvSpPr txBox="1"/>
            <p:nvPr/>
          </p:nvSpPr>
          <p:spPr>
            <a:xfrm>
              <a:off x="795222" y="-2067834"/>
              <a:ext cx="4894178" cy="10477738"/>
            </a:xfrm>
            <a:prstGeom prst="rect">
              <a:avLst/>
            </a:prstGeom>
            <a:noFill/>
          </p:spPr>
          <p:txBody>
            <a:bodyPr wrap="square" rtlCol="0">
              <a:spAutoFit/>
            </a:bodyPr>
            <a:lstStyle/>
            <a:p>
              <a:endParaRPr lang="en-US" sz="4400" b="1" dirty="0">
                <a:solidFill>
                  <a:schemeClr val="bg1"/>
                </a:solidFill>
              </a:endParaRPr>
            </a:p>
            <a:p>
              <a:r>
                <a:rPr lang="en-US" sz="4400" b="1" dirty="0">
                  <a:solidFill>
                    <a:schemeClr val="bg1"/>
                  </a:solidFill>
                </a:rPr>
                <a:t>Firms can now </a:t>
              </a:r>
              <a:r>
                <a:rPr lang="en-US" sz="4400" b="1" dirty="0">
                  <a:solidFill>
                    <a:schemeClr val="accent1"/>
                  </a:solidFill>
                </a:rPr>
                <a:t>provide access </a:t>
              </a:r>
              <a:r>
                <a:rPr lang="en-US" sz="4400" b="1" dirty="0">
                  <a:solidFill>
                    <a:schemeClr val="bg1"/>
                  </a:solidFill>
                </a:rPr>
                <a:t>to all people involved in their annual review.</a:t>
              </a:r>
            </a:p>
            <a:p>
              <a:endParaRPr lang="en-US" sz="4400" b="1" dirty="0">
                <a:solidFill>
                  <a:schemeClr val="bg1"/>
                </a:solidFill>
              </a:endParaRPr>
            </a:p>
            <a:p>
              <a:r>
                <a:rPr lang="en-US" sz="4400" b="1" dirty="0">
                  <a:solidFill>
                    <a:schemeClr val="bg1"/>
                  </a:solidFill>
                </a:rPr>
                <a:t>The firm owner will be notified of which sections of the annual review still need to be </a:t>
              </a:r>
              <a:r>
                <a:rPr lang="en-US" sz="4400" b="1" dirty="0" smtClean="0">
                  <a:solidFill>
                    <a:schemeClr val="bg1"/>
                  </a:solidFill>
                </a:rPr>
                <a:t>completed.</a:t>
              </a:r>
            </a:p>
            <a:p>
              <a:endParaRPr lang="en-US" sz="4400" b="1" dirty="0">
                <a:solidFill>
                  <a:schemeClr val="bg1"/>
                </a:solidFill>
              </a:endParaRPr>
            </a:p>
            <a:p>
              <a:pPr lvl="0"/>
              <a:r>
                <a:rPr lang="en-US" sz="4400" b="1" dirty="0" smtClean="0">
                  <a:solidFill>
                    <a:schemeClr val="bg1"/>
                  </a:solidFill>
                </a:rPr>
                <a:t>8(a</a:t>
              </a:r>
              <a:r>
                <a:rPr lang="en-US" sz="4400" b="1" dirty="0">
                  <a:solidFill>
                    <a:schemeClr val="bg1"/>
                  </a:solidFill>
                </a:rPr>
                <a:t>) </a:t>
              </a:r>
              <a:r>
                <a:rPr lang="en-US" sz="4400" b="1" dirty="0" smtClean="0">
                  <a:solidFill>
                    <a:schemeClr val="bg1"/>
                  </a:solidFill>
                </a:rPr>
                <a:t>firms that were </a:t>
              </a:r>
              <a:r>
                <a:rPr lang="en-US" sz="4400" b="1" dirty="0">
                  <a:solidFill>
                    <a:schemeClr val="bg1"/>
                  </a:solidFill>
                </a:rPr>
                <a:t>approved in BDMIS, will need to complete additional questions in Certify in order to establish their profile in the system. </a:t>
              </a:r>
              <a:endParaRPr lang="en" sz="4400" b="1" dirty="0">
                <a:solidFill>
                  <a:schemeClr val="bg1"/>
                </a:solidFill>
              </a:endParaRPr>
            </a:p>
          </p:txBody>
        </p:sp>
      </p:grpSp>
    </p:spTree>
    <p:extLst>
      <p:ext uri="{BB962C8B-B14F-4D97-AF65-F5344CB8AC3E}">
        <p14:creationId xmlns:p14="http://schemas.microsoft.com/office/powerpoint/2010/main" val="13484783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5834"/>
            <a:ext cx="15854466" cy="1127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8145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634901"/>
            <a:ext cx="8496300" cy="1350370"/>
          </a:xfrm>
        </p:spPr>
        <p:txBody>
          <a:bodyPr/>
          <a:lstStyle/>
          <a:p>
            <a:r>
              <a:rPr lang="en-US" dirty="0" smtClean="0"/>
              <a:t>Firm</a:t>
            </a:r>
            <a:br>
              <a:rPr lang="en-US" dirty="0" smtClean="0"/>
            </a:br>
            <a:r>
              <a:rPr lang="en-US" dirty="0" smtClean="0">
                <a:solidFill>
                  <a:schemeClr val="accent1"/>
                </a:solidFill>
              </a:rPr>
              <a:t>Dashboard</a:t>
            </a:r>
            <a:endParaRPr lang="uk-UA" dirty="0">
              <a:solidFill>
                <a:schemeClr val="accent1"/>
              </a:solidFill>
            </a:endParaRPr>
          </a:p>
        </p:txBody>
      </p:sp>
      <p:grpSp>
        <p:nvGrpSpPr>
          <p:cNvPr id="29" name="Group 28"/>
          <p:cNvGrpSpPr/>
          <p:nvPr/>
        </p:nvGrpSpPr>
        <p:grpSpPr>
          <a:xfrm rot="10800000">
            <a:off x="16840200" y="1676400"/>
            <a:ext cx="685800" cy="685800"/>
            <a:chOff x="6318250" y="5727977"/>
            <a:chExt cx="685800" cy="685800"/>
          </a:xfrm>
        </p:grpSpPr>
        <p:cxnSp>
          <p:nvCxnSpPr>
            <p:cNvPr id="30" name="Straight Connector 29"/>
            <p:cNvCxnSpPr/>
            <p:nvPr/>
          </p:nvCxnSpPr>
          <p:spPr>
            <a:xfrm flipV="1">
              <a:off x="6318250" y="572797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18250" y="5727977"/>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Shape 889"/>
          <p:cNvGrpSpPr/>
          <p:nvPr/>
        </p:nvGrpSpPr>
        <p:grpSpPr>
          <a:xfrm>
            <a:off x="9172281" y="3470910"/>
            <a:ext cx="8643662" cy="2574362"/>
            <a:chOff x="580350" y="1270850"/>
            <a:chExt cx="1911300" cy="2991900"/>
          </a:xfrm>
        </p:grpSpPr>
        <p:sp>
          <p:nvSpPr>
            <p:cNvPr id="15" name="Shape 890"/>
            <p:cNvSpPr/>
            <p:nvPr/>
          </p:nvSpPr>
          <p:spPr>
            <a:xfrm>
              <a:off x="580350" y="1270850"/>
              <a:ext cx="1911300" cy="2791800"/>
            </a:xfrm>
            <a:prstGeom prst="roundRect">
              <a:avLst>
                <a:gd name="adj" fmla="val 7329"/>
              </a:avLst>
            </a:prstGeom>
            <a:solidFill>
              <a:srgbClr val="F3F3F3"/>
            </a:solidFill>
            <a:ln>
              <a:noFill/>
            </a:ln>
          </p:spPr>
          <p:txBody>
            <a:bodyPr wrap="square" lIns="91425" tIns="91425" rIns="91425" bIns="91425" anchor="ctr" anchorCtr="0">
              <a:noAutofit/>
            </a:bodyPr>
            <a:lstStyle/>
            <a:p>
              <a:endParaRPr/>
            </a:p>
          </p:txBody>
        </p:sp>
        <p:sp>
          <p:nvSpPr>
            <p:cNvPr id="16" name="Shape 891"/>
            <p:cNvSpPr/>
            <p:nvPr/>
          </p:nvSpPr>
          <p:spPr>
            <a:xfrm rot="10800000">
              <a:off x="1425900" y="4062650"/>
              <a:ext cx="220200" cy="200100"/>
            </a:xfrm>
            <a:prstGeom prst="triangle">
              <a:avLst>
                <a:gd name="adj" fmla="val 50000"/>
              </a:avLst>
            </a:prstGeom>
            <a:solidFill>
              <a:srgbClr val="F3F3F3"/>
            </a:solidFill>
            <a:ln>
              <a:noFill/>
            </a:ln>
          </p:spPr>
          <p:txBody>
            <a:bodyPr wrap="square" lIns="91425" tIns="91425" rIns="91425" bIns="91425" anchor="ctr" anchorCtr="0">
              <a:noAutofit/>
            </a:bodyPr>
            <a:lstStyle/>
            <a:p>
              <a:endParaRPr/>
            </a:p>
          </p:txBody>
        </p:sp>
      </p:grpSp>
      <p:pic>
        <p:nvPicPr>
          <p:cNvPr id="21" name="Shape 896" descr="iphone-glow.png"/>
          <p:cNvPicPr preferRelativeResize="0"/>
          <p:nvPr/>
        </p:nvPicPr>
        <p:blipFill rotWithShape="1">
          <a:blip r:embed="rId3">
            <a:alphaModFix amt="35000"/>
          </a:blip>
          <a:srcRect l="18989" t="13337" r="24105" b="16130"/>
          <a:stretch/>
        </p:blipFill>
        <p:spPr>
          <a:xfrm>
            <a:off x="4750801" y="2909001"/>
            <a:ext cx="3717198" cy="5611998"/>
          </a:xfrm>
          <a:prstGeom prst="rect">
            <a:avLst/>
          </a:prstGeom>
          <a:noFill/>
          <a:ln>
            <a:noFill/>
          </a:ln>
        </p:spPr>
      </p:pic>
      <p:grpSp>
        <p:nvGrpSpPr>
          <p:cNvPr id="22" name="Group 21"/>
          <p:cNvGrpSpPr/>
          <p:nvPr/>
        </p:nvGrpSpPr>
        <p:grpSpPr>
          <a:xfrm>
            <a:off x="28281" y="2301674"/>
            <a:ext cx="18288000" cy="7487195"/>
            <a:chOff x="-88092" y="-2183745"/>
            <a:chExt cx="6400800" cy="11430000"/>
          </a:xfrm>
        </p:grpSpPr>
        <p:sp>
          <p:nvSpPr>
            <p:cNvPr id="23" name="Rectangle 22"/>
            <p:cNvSpPr/>
            <p:nvPr/>
          </p:nvSpPr>
          <p:spPr>
            <a:xfrm>
              <a:off x="-88092" y="-2183745"/>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4" name="TextBox 23"/>
            <p:cNvSpPr txBox="1"/>
            <p:nvPr/>
          </p:nvSpPr>
          <p:spPr>
            <a:xfrm>
              <a:off x="791119" y="-911650"/>
              <a:ext cx="4642378" cy="6343025"/>
            </a:xfrm>
            <a:prstGeom prst="rect">
              <a:avLst/>
            </a:prstGeom>
            <a:noFill/>
          </p:spPr>
          <p:txBody>
            <a:bodyPr wrap="square" rtlCol="0">
              <a:spAutoFit/>
            </a:bodyPr>
            <a:lstStyle/>
            <a:p>
              <a:r>
                <a:rPr lang="en-US" sz="4400" b="1" dirty="0" smtClean="0">
                  <a:solidFill>
                    <a:schemeClr val="bg1"/>
                  </a:solidFill>
                </a:rPr>
                <a:t>Firm’s </a:t>
              </a:r>
              <a:r>
                <a:rPr lang="en-US" sz="4400" b="1" dirty="0">
                  <a:solidFill>
                    <a:schemeClr val="accent1"/>
                  </a:solidFill>
                </a:rPr>
                <a:t>Dashboard</a:t>
              </a:r>
              <a:r>
                <a:rPr lang="en-US" sz="4400" b="1" dirty="0">
                  <a:solidFill>
                    <a:schemeClr val="bg1"/>
                  </a:solidFill>
                </a:rPr>
                <a:t> of all Certifications:</a:t>
              </a:r>
            </a:p>
            <a:p>
              <a:endParaRPr lang="en-US" sz="4400" b="1" dirty="0">
                <a:solidFill>
                  <a:schemeClr val="bg1"/>
                </a:solidFill>
              </a:endParaRPr>
            </a:p>
            <a:p>
              <a:pPr marL="457200" indent="-457200">
                <a:buFont typeface="Arial"/>
                <a:buChar char="•"/>
              </a:pPr>
              <a:r>
                <a:rPr lang="en-US" sz="4400" b="1" dirty="0">
                  <a:solidFill>
                    <a:schemeClr val="bg1"/>
                  </a:solidFill>
                </a:rPr>
                <a:t>The status of program applications and renewal deadlines</a:t>
              </a:r>
            </a:p>
            <a:p>
              <a:pPr marL="457200" indent="-457200">
                <a:buFont typeface="Arial"/>
                <a:buChar char="•"/>
              </a:pPr>
              <a:r>
                <a:rPr lang="en-US" sz="4400" b="1" dirty="0">
                  <a:solidFill>
                    <a:schemeClr val="bg1"/>
                  </a:solidFill>
                </a:rPr>
                <a:t>View all firm’s SBA certifications, not just 8(a).</a:t>
              </a:r>
            </a:p>
            <a:p>
              <a:endParaRPr lang="en-US" sz="4400" b="1" dirty="0" smtClean="0">
                <a:solidFill>
                  <a:schemeClr val="bg1"/>
                </a:solidFill>
                <a:latin typeface="Source Sans Pro" charset="0"/>
                <a:ea typeface="Source Sans Pro" charset="0"/>
                <a:cs typeface="Source Sans Pro" charset="0"/>
              </a:endParaRPr>
            </a:p>
          </p:txBody>
        </p:sp>
      </p:grpSp>
    </p:spTree>
    <p:extLst>
      <p:ext uri="{BB962C8B-B14F-4D97-AF65-F5344CB8AC3E}">
        <p14:creationId xmlns:p14="http://schemas.microsoft.com/office/powerpoint/2010/main" val="13609633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15859125" cy="1127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7475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57600" y="4000500"/>
            <a:ext cx="685800" cy="685800"/>
            <a:chOff x="6324600" y="4114799"/>
            <a:chExt cx="685800" cy="685800"/>
          </a:xfrm>
        </p:grpSpPr>
        <p:cxnSp>
          <p:nvCxnSpPr>
            <p:cNvPr id="5" name="Straight Connector 4"/>
            <p:cNvCxnSpPr/>
            <p:nvPr/>
          </p:nvCxnSpPr>
          <p:spPr>
            <a:xfrm flipV="1">
              <a:off x="6324600" y="4114799"/>
              <a:ext cx="0" cy="68580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3509556" y="6134448"/>
            <a:ext cx="685800" cy="685800"/>
            <a:chOff x="6324600" y="4114799"/>
            <a:chExt cx="685800" cy="685800"/>
          </a:xfrm>
        </p:grpSpPr>
        <p:cxnSp>
          <p:nvCxnSpPr>
            <p:cNvPr id="8" name="Straight Connector 7"/>
            <p:cNvCxnSpPr/>
            <p:nvPr/>
          </p:nvCxnSpPr>
          <p:spPr>
            <a:xfrm flipV="1">
              <a:off x="6324600" y="4114799"/>
              <a:ext cx="0" cy="68580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pic>
        <p:nvPicPr>
          <p:cNvPr id="10" name="Shape 102"/>
          <p:cNvPicPr preferRelativeResize="0"/>
          <p:nvPr/>
        </p:nvPicPr>
        <p:blipFill>
          <a:blip r:embed="rId2">
            <a:alphaModFix/>
          </a:blip>
          <a:stretch>
            <a:fillRect/>
          </a:stretch>
        </p:blipFill>
        <p:spPr>
          <a:xfrm>
            <a:off x="6324598" y="9296400"/>
            <a:ext cx="5338373" cy="891850"/>
          </a:xfrm>
          <a:prstGeom prst="rect">
            <a:avLst/>
          </a:prstGeom>
          <a:noFill/>
          <a:ln>
            <a:noFill/>
          </a:ln>
        </p:spPr>
      </p:pic>
      <p:sp>
        <p:nvSpPr>
          <p:cNvPr id="2" name="Rectangle 1"/>
          <p:cNvSpPr/>
          <p:nvPr/>
        </p:nvSpPr>
        <p:spPr>
          <a:xfrm>
            <a:off x="3431998" y="4343400"/>
            <a:ext cx="11123576" cy="2123658"/>
          </a:xfrm>
          <a:prstGeom prst="rect">
            <a:avLst/>
          </a:prstGeom>
        </p:spPr>
        <p:txBody>
          <a:bodyPr wrap="square">
            <a:spAutoFit/>
          </a:bodyPr>
          <a:lstStyle/>
          <a:p>
            <a:pPr algn="ctr"/>
            <a:r>
              <a:rPr lang="en-US" sz="6600" b="1" dirty="0" smtClean="0">
                <a:latin typeface="Source Sans Pro" charset="0"/>
                <a:ea typeface="Source Sans Pro" charset="0"/>
                <a:cs typeface="Source Sans Pro" charset="0"/>
              </a:rPr>
              <a:t>Completing Your Annual Review in Certify</a:t>
            </a:r>
            <a:endParaRPr lang="en-US" sz="6600" b="1"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044497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31853" y="4768356"/>
            <a:ext cx="9445803" cy="1200329"/>
          </a:xfrm>
          <a:prstGeom prst="rect">
            <a:avLst/>
          </a:prstGeom>
          <a:noFill/>
        </p:spPr>
        <p:txBody>
          <a:bodyPr wrap="square" rtlCol="0">
            <a:spAutoFit/>
          </a:bodyPr>
          <a:lstStyle/>
          <a:p>
            <a:pPr algn="ctr"/>
            <a:r>
              <a:rPr lang="en-US" sz="3600" dirty="0" smtClean="0">
                <a:latin typeface="Source Sans Pro" charset="0"/>
                <a:ea typeface="Source Sans Pro" charset="0"/>
                <a:cs typeface="Source Sans Pro" charset="0"/>
              </a:rPr>
              <a:t>This PowerPoint demonstrates how firms will submit their 8(a) annual reviews.</a:t>
            </a:r>
            <a:endParaRPr lang="uk-UA" sz="3600" b="1" dirty="0">
              <a:latin typeface="Source Sans Pro" charset="0"/>
              <a:ea typeface="Source Sans Pro" charset="0"/>
              <a:cs typeface="Source Sans Pro" charset="0"/>
            </a:endParaRPr>
          </a:p>
        </p:txBody>
      </p:sp>
      <p:grpSp>
        <p:nvGrpSpPr>
          <p:cNvPr id="4" name="Group 3"/>
          <p:cNvGrpSpPr/>
          <p:nvPr/>
        </p:nvGrpSpPr>
        <p:grpSpPr>
          <a:xfrm>
            <a:off x="3089098" y="239040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4020800" y="5577597"/>
            <a:ext cx="685800" cy="685800"/>
            <a:chOff x="6324600" y="4114799"/>
            <a:chExt cx="685800" cy="685800"/>
          </a:xfrm>
        </p:grpSpPr>
        <p:cxnSp>
          <p:nvCxnSpPr>
            <p:cNvPr id="8" name="Straight Connector 7"/>
            <p:cNvCxnSpPr/>
            <p:nvPr/>
          </p:nvCxnSpPr>
          <p:spPr>
            <a:xfrm flipV="1">
              <a:off x="6324600" y="4114799"/>
              <a:ext cx="0" cy="68580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pic>
        <p:nvPicPr>
          <p:cNvPr id="10" name="Shape 102"/>
          <p:cNvPicPr preferRelativeResize="0"/>
          <p:nvPr/>
        </p:nvPicPr>
        <p:blipFill>
          <a:blip r:embed="rId2">
            <a:alphaModFix/>
          </a:blip>
          <a:stretch>
            <a:fillRect/>
          </a:stretch>
        </p:blipFill>
        <p:spPr>
          <a:xfrm>
            <a:off x="6324598" y="9296400"/>
            <a:ext cx="5338373" cy="891850"/>
          </a:xfrm>
          <a:prstGeom prst="rect">
            <a:avLst/>
          </a:prstGeom>
          <a:noFill/>
          <a:ln>
            <a:noFill/>
          </a:ln>
        </p:spPr>
      </p:pic>
      <p:sp>
        <p:nvSpPr>
          <p:cNvPr id="2" name="Rectangle 1"/>
          <p:cNvSpPr/>
          <p:nvPr/>
        </p:nvSpPr>
        <p:spPr>
          <a:xfrm>
            <a:off x="3492967" y="3076208"/>
            <a:ext cx="11123576" cy="1384995"/>
          </a:xfrm>
          <a:prstGeom prst="rect">
            <a:avLst/>
          </a:prstGeom>
        </p:spPr>
        <p:txBody>
          <a:bodyPr wrap="square">
            <a:spAutoFit/>
          </a:bodyPr>
          <a:lstStyle/>
          <a:p>
            <a:pPr algn="ctr"/>
            <a:r>
              <a:rPr lang="en-US" sz="4200" b="1" dirty="0" smtClean="0">
                <a:latin typeface="Source Sans Pro" charset="0"/>
                <a:ea typeface="Source Sans Pro" charset="0"/>
                <a:cs typeface="Source Sans Pro" charset="0"/>
              </a:rPr>
              <a:t>Beginning January 2018, 8(a) firms will submit Annual Reviews in certify.SBA.gov</a:t>
            </a:r>
            <a:r>
              <a:rPr lang="en-US" sz="4200" b="1" dirty="0">
                <a:latin typeface="Source Sans Pro" charset="0"/>
                <a:ea typeface="Source Sans Pro" charset="0"/>
                <a:cs typeface="Source Sans Pro" charset="0"/>
              </a:rPr>
              <a:t>. </a:t>
            </a:r>
          </a:p>
        </p:txBody>
      </p:sp>
    </p:spTree>
    <p:extLst>
      <p:ext uri="{BB962C8B-B14F-4D97-AF65-F5344CB8AC3E}">
        <p14:creationId xmlns:p14="http://schemas.microsoft.com/office/powerpoint/2010/main" val="25269319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0364"/>
          <a:stretch/>
        </p:blipFill>
        <p:spPr>
          <a:xfrm>
            <a:off x="609600" y="25448"/>
            <a:ext cx="17189894" cy="11430000"/>
          </a:xfrm>
          <a:prstGeom prst="rect">
            <a:avLst/>
          </a:prstGeom>
        </p:spPr>
      </p:pic>
      <p:sp>
        <p:nvSpPr>
          <p:cNvPr id="3" name="Rectangle 2"/>
          <p:cNvSpPr/>
          <p:nvPr/>
        </p:nvSpPr>
        <p:spPr>
          <a:xfrm>
            <a:off x="-11723" y="8223687"/>
            <a:ext cx="13106400" cy="2748837"/>
          </a:xfrm>
          <a:prstGeom prst="rect">
            <a:avLst/>
          </a:prstGeom>
          <a:solidFill>
            <a:srgbClr val="0A091B">
              <a:alpha val="95294"/>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609600" y="8763000"/>
            <a:ext cx="12115800" cy="1754326"/>
          </a:xfrm>
          <a:prstGeom prst="rect">
            <a:avLst/>
          </a:prstGeom>
          <a:noFill/>
        </p:spPr>
        <p:txBody>
          <a:bodyPr wrap="square" rtlCol="0">
            <a:spAutoFit/>
          </a:bodyPr>
          <a:lstStyle/>
          <a:p>
            <a:pPr>
              <a:buClr>
                <a:schemeClr val="accent1"/>
              </a:buClr>
            </a:pPr>
            <a:r>
              <a:rPr lang="en-US" sz="3600" dirty="0">
                <a:solidFill>
                  <a:schemeClr val="bg1"/>
                </a:solidFill>
                <a:latin typeface="Source Sans Pro" charset="0"/>
                <a:ea typeface="Source Sans Pro" charset="0"/>
                <a:cs typeface="Source Sans Pro" charset="0"/>
              </a:rPr>
              <a:t>Firms must </a:t>
            </a:r>
            <a:r>
              <a:rPr lang="en-US" sz="3600" dirty="0" smtClean="0">
                <a:solidFill>
                  <a:schemeClr val="bg1"/>
                </a:solidFill>
                <a:latin typeface="Source Sans Pro" charset="0"/>
                <a:ea typeface="Source Sans Pro" charset="0"/>
                <a:cs typeface="Source Sans Pro" charset="0"/>
              </a:rPr>
              <a:t>select “Get started” to kick off the </a:t>
            </a:r>
            <a:r>
              <a:rPr lang="en-US" sz="3600" b="1" dirty="0">
                <a:solidFill>
                  <a:schemeClr val="accent1"/>
                </a:solidFill>
                <a:latin typeface="Source Sans Pro" charset="0"/>
                <a:ea typeface="Source Sans Pro" charset="0"/>
                <a:cs typeface="Source Sans Pro" charset="0"/>
              </a:rPr>
              <a:t>registration </a:t>
            </a:r>
            <a:r>
              <a:rPr lang="en-US" sz="3600" b="1" dirty="0" smtClean="0">
                <a:solidFill>
                  <a:schemeClr val="accent1"/>
                </a:solidFill>
                <a:latin typeface="Source Sans Pro" charset="0"/>
                <a:ea typeface="Source Sans Pro" charset="0"/>
                <a:cs typeface="Source Sans Pro" charset="0"/>
              </a:rPr>
              <a:t>process</a:t>
            </a:r>
            <a:r>
              <a:rPr lang="en-US" sz="3600" dirty="0" smtClean="0">
                <a:solidFill>
                  <a:schemeClr val="bg1"/>
                </a:solidFill>
                <a:latin typeface="Source Sans Pro" charset="0"/>
                <a:ea typeface="Source Sans Pro" charset="0"/>
                <a:cs typeface="Source Sans Pro" charset="0"/>
              </a:rPr>
              <a:t>. Firms will then link </a:t>
            </a:r>
            <a:r>
              <a:rPr lang="en-US" sz="3600" dirty="0">
                <a:solidFill>
                  <a:schemeClr val="bg1"/>
                </a:solidFill>
                <a:latin typeface="Source Sans Pro" charset="0"/>
                <a:ea typeface="Source Sans Pro" charset="0"/>
                <a:cs typeface="Source Sans Pro" charset="0"/>
              </a:rPr>
              <a:t>their account to their </a:t>
            </a:r>
            <a:r>
              <a:rPr lang="en-US" sz="3600" b="1" dirty="0">
                <a:solidFill>
                  <a:schemeClr val="accent1"/>
                </a:solidFill>
                <a:latin typeface="Source Sans Pro" charset="0"/>
                <a:ea typeface="Source Sans Pro" charset="0"/>
                <a:cs typeface="Source Sans Pro" charset="0"/>
              </a:rPr>
              <a:t>SAM</a:t>
            </a:r>
            <a:r>
              <a:rPr lang="en-US" sz="3600" dirty="0">
                <a:solidFill>
                  <a:schemeClr val="bg1"/>
                </a:solidFill>
                <a:latin typeface="Source Sans Pro" charset="0"/>
                <a:ea typeface="Source Sans Pro" charset="0"/>
                <a:cs typeface="Source Sans Pro" charset="0"/>
              </a:rPr>
              <a:t> profile through their </a:t>
            </a:r>
            <a:r>
              <a:rPr lang="en-US" sz="3600" b="1" dirty="0" smtClean="0">
                <a:solidFill>
                  <a:schemeClr val="accent1"/>
                </a:solidFill>
                <a:latin typeface="Source Sans Pro" charset="0"/>
                <a:ea typeface="Source Sans Pro" charset="0"/>
                <a:cs typeface="Source Sans Pro" charset="0"/>
              </a:rPr>
              <a:t>DUNS, MPIN, </a:t>
            </a:r>
            <a:r>
              <a:rPr lang="en-US" sz="3600" b="1" smtClean="0">
                <a:solidFill>
                  <a:schemeClr val="accent1"/>
                </a:solidFill>
                <a:latin typeface="Source Sans Pro" charset="0"/>
                <a:ea typeface="Source Sans Pro" charset="0"/>
                <a:cs typeface="Source Sans Pro" charset="0"/>
              </a:rPr>
              <a:t>and TIN numbers</a:t>
            </a:r>
            <a:r>
              <a:rPr lang="en-US" sz="3600" b="1" dirty="0" smtClean="0">
                <a:solidFill>
                  <a:schemeClr val="accent1"/>
                </a:solidFill>
                <a:latin typeface="Source Sans Pro" charset="0"/>
                <a:ea typeface="Source Sans Pro" charset="0"/>
                <a:cs typeface="Source Sans Pro" charset="0"/>
              </a:rPr>
              <a:t>.</a:t>
            </a:r>
            <a:endParaRPr lang="en-US" sz="3600" dirty="0">
              <a:solidFill>
                <a:schemeClr val="bg1"/>
              </a:solidFill>
              <a:latin typeface="Source Sans Pro" charset="0"/>
              <a:ea typeface="Source Sans Pro" charset="0"/>
              <a:cs typeface="Source Sans Pro" charset="0"/>
            </a:endParaRPr>
          </a:p>
        </p:txBody>
      </p:sp>
      <p:sp>
        <p:nvSpPr>
          <p:cNvPr id="5" name="Left Arrow 4"/>
          <p:cNvSpPr/>
          <p:nvPr/>
        </p:nvSpPr>
        <p:spPr>
          <a:xfrm rot="10800000">
            <a:off x="10820400" y="6466114"/>
            <a:ext cx="1447800" cy="620486"/>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586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779" y="159173"/>
            <a:ext cx="15849600" cy="112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848599" y="4572316"/>
            <a:ext cx="10404231" cy="2332362"/>
          </a:xfrm>
          <a:prstGeom prst="rect">
            <a:avLst/>
          </a:prstGeom>
          <a:solidFill>
            <a:srgbClr val="0A091B">
              <a:alpha val="95294"/>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7784121" y="5111628"/>
            <a:ext cx="9706709" cy="1200329"/>
          </a:xfrm>
          <a:prstGeom prst="rect">
            <a:avLst/>
          </a:prstGeom>
          <a:noFill/>
        </p:spPr>
        <p:txBody>
          <a:bodyPr wrap="square" rtlCol="0">
            <a:spAutoFit/>
          </a:bodyPr>
          <a:lstStyle/>
          <a:p>
            <a:pPr algn="r">
              <a:buClr>
                <a:schemeClr val="accent1"/>
              </a:buClr>
            </a:pPr>
            <a:r>
              <a:rPr lang="en-US" sz="3600" dirty="0" smtClean="0">
                <a:solidFill>
                  <a:schemeClr val="bg1"/>
                </a:solidFill>
                <a:latin typeface="Source Sans Pro" charset="0"/>
                <a:ea typeface="Source Sans Pro" charset="0"/>
                <a:cs typeface="Source Sans Pro" charset="0"/>
              </a:rPr>
              <a:t>On their </a:t>
            </a:r>
            <a:r>
              <a:rPr lang="en-US" sz="3600" b="1" dirty="0" smtClean="0">
                <a:solidFill>
                  <a:schemeClr val="accent1"/>
                </a:solidFill>
                <a:latin typeface="Source Sans Pro" charset="0"/>
                <a:ea typeface="Source Sans Pro" charset="0"/>
                <a:cs typeface="Source Sans Pro" charset="0"/>
              </a:rPr>
              <a:t>dashboard</a:t>
            </a:r>
            <a:r>
              <a:rPr lang="en-US" sz="3600" dirty="0" smtClean="0">
                <a:solidFill>
                  <a:schemeClr val="bg1"/>
                </a:solidFill>
                <a:latin typeface="Source Sans Pro" charset="0"/>
                <a:ea typeface="Source Sans Pro" charset="0"/>
                <a:cs typeface="Source Sans Pro" charset="0"/>
              </a:rPr>
              <a:t>, firms will select </a:t>
            </a:r>
          </a:p>
          <a:p>
            <a:pPr algn="r">
              <a:buClr>
                <a:schemeClr val="accent1"/>
              </a:buClr>
            </a:pPr>
            <a:r>
              <a:rPr lang="en-US" sz="3600" dirty="0" smtClean="0">
                <a:solidFill>
                  <a:schemeClr val="accent1"/>
                </a:solidFill>
                <a:latin typeface="Source Sans Pro" charset="0"/>
                <a:ea typeface="Source Sans Pro" charset="0"/>
                <a:cs typeface="Source Sans Pro" charset="0"/>
              </a:rPr>
              <a:t>“</a:t>
            </a:r>
            <a:r>
              <a:rPr lang="en-US" sz="3600" b="1" dirty="0" smtClean="0">
                <a:solidFill>
                  <a:schemeClr val="accent1"/>
                </a:solidFill>
                <a:latin typeface="Source Sans Pro" charset="0"/>
                <a:ea typeface="Source Sans Pro" charset="0"/>
                <a:cs typeface="Source Sans Pro" charset="0"/>
              </a:rPr>
              <a:t>8(a) Annual Review</a:t>
            </a:r>
            <a:r>
              <a:rPr lang="en-US" sz="3600" dirty="0" smtClean="0">
                <a:solidFill>
                  <a:schemeClr val="accent1"/>
                </a:solidFill>
                <a:latin typeface="Source Sans Pro" charset="0"/>
                <a:ea typeface="Source Sans Pro" charset="0"/>
                <a:cs typeface="Source Sans Pro" charset="0"/>
              </a:rPr>
              <a:t>” </a:t>
            </a:r>
            <a:r>
              <a:rPr lang="en-US" sz="3600" dirty="0" smtClean="0">
                <a:solidFill>
                  <a:schemeClr val="bg1"/>
                </a:solidFill>
                <a:latin typeface="Source Sans Pro" charset="0"/>
                <a:ea typeface="Source Sans Pro" charset="0"/>
                <a:cs typeface="Source Sans Pro" charset="0"/>
              </a:rPr>
              <a:t>to start their annual review</a:t>
            </a:r>
            <a:endParaRPr lang="en-US" sz="3600" dirty="0">
              <a:solidFill>
                <a:schemeClr val="bg1"/>
              </a:solidFill>
              <a:latin typeface="Source Sans Pro" charset="0"/>
              <a:ea typeface="Source Sans Pro" charset="0"/>
              <a:cs typeface="Source Sans Pro" charset="0"/>
            </a:endParaRPr>
          </a:p>
        </p:txBody>
      </p:sp>
      <p:sp>
        <p:nvSpPr>
          <p:cNvPr id="5" name="Left Arrow 4"/>
          <p:cNvSpPr/>
          <p:nvPr/>
        </p:nvSpPr>
        <p:spPr>
          <a:xfrm>
            <a:off x="6400799" y="7930243"/>
            <a:ext cx="1447800" cy="620486"/>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2716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7" y="-125413"/>
            <a:ext cx="13258800" cy="1155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71724" y="1553838"/>
            <a:ext cx="11516277" cy="2332362"/>
          </a:xfrm>
          <a:prstGeom prst="rect">
            <a:avLst/>
          </a:prstGeom>
          <a:solidFill>
            <a:srgbClr val="0A091B">
              <a:alpha val="95294"/>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6781800" y="2093150"/>
            <a:ext cx="10744201" cy="1200329"/>
          </a:xfrm>
          <a:prstGeom prst="rect">
            <a:avLst/>
          </a:prstGeom>
          <a:noFill/>
        </p:spPr>
        <p:txBody>
          <a:bodyPr wrap="square" rtlCol="0">
            <a:spAutoFit/>
          </a:bodyPr>
          <a:lstStyle/>
          <a:p>
            <a:pPr algn="r">
              <a:buClr>
                <a:schemeClr val="accent1"/>
              </a:buClr>
            </a:pPr>
            <a:r>
              <a:rPr lang="en-US" sz="3600" dirty="0" smtClean="0">
                <a:solidFill>
                  <a:schemeClr val="bg1"/>
                </a:solidFill>
                <a:latin typeface="Source Sans Pro" charset="0"/>
                <a:ea typeface="Source Sans Pro" charset="0"/>
                <a:cs typeface="Source Sans Pro" charset="0"/>
              </a:rPr>
              <a:t>Forms have been recreated as </a:t>
            </a:r>
            <a:r>
              <a:rPr lang="en-US" sz="3600" b="1" dirty="0" smtClean="0">
                <a:solidFill>
                  <a:schemeClr val="accent1"/>
                </a:solidFill>
                <a:latin typeface="Source Sans Pro" charset="0"/>
                <a:ea typeface="Source Sans Pro" charset="0"/>
                <a:cs typeface="Source Sans Pro" charset="0"/>
              </a:rPr>
              <a:t>questionnaires</a:t>
            </a:r>
            <a:r>
              <a:rPr lang="en-US" sz="3600" dirty="0" smtClean="0">
                <a:solidFill>
                  <a:schemeClr val="bg1"/>
                </a:solidFill>
                <a:latin typeface="Source Sans Pro" charset="0"/>
                <a:ea typeface="Source Sans Pro" charset="0"/>
                <a:cs typeface="Source Sans Pro" charset="0"/>
              </a:rPr>
              <a:t>. Firms will be walked through how to complete each section. </a:t>
            </a:r>
            <a:endParaRPr lang="en-US" sz="3600" dirty="0">
              <a:solidFill>
                <a:schemeClr val="bg1"/>
              </a:solidFill>
              <a:latin typeface="Source Sans Pro" charset="0"/>
              <a:ea typeface="Source Sans Pro" charset="0"/>
              <a:cs typeface="Source Sans Pro" charset="0"/>
            </a:endParaRPr>
          </a:p>
        </p:txBody>
      </p:sp>
      <p:sp>
        <p:nvSpPr>
          <p:cNvPr id="8" name="Rectangle 7"/>
          <p:cNvSpPr/>
          <p:nvPr/>
        </p:nvSpPr>
        <p:spPr>
          <a:xfrm>
            <a:off x="838200" y="4648200"/>
            <a:ext cx="3810000" cy="2209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251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398"/>
            <a:ext cx="15859127" cy="112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585" y="8458200"/>
            <a:ext cx="11516277" cy="2332362"/>
          </a:xfrm>
          <a:prstGeom prst="rect">
            <a:avLst/>
          </a:prstGeom>
          <a:solidFill>
            <a:srgbClr val="0A091B">
              <a:alpha val="95294"/>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408661" y="8997512"/>
            <a:ext cx="11125200" cy="1754326"/>
          </a:xfrm>
          <a:prstGeom prst="rect">
            <a:avLst/>
          </a:prstGeom>
          <a:noFill/>
        </p:spPr>
        <p:txBody>
          <a:bodyPr wrap="square" rtlCol="0">
            <a:spAutoFit/>
          </a:bodyPr>
          <a:lstStyle/>
          <a:p>
            <a:pPr>
              <a:buClr>
                <a:schemeClr val="accent1"/>
              </a:buClr>
            </a:pPr>
            <a:r>
              <a:rPr lang="en-US" sz="3600" b="1" dirty="0" smtClean="0">
                <a:solidFill>
                  <a:schemeClr val="accent1"/>
                </a:solidFill>
                <a:latin typeface="Source Sans Pro" charset="0"/>
                <a:ea typeface="Source Sans Pro" charset="0"/>
                <a:cs typeface="Source Sans Pro" charset="0"/>
              </a:rPr>
              <a:t>Partial firm owners </a:t>
            </a:r>
            <a:r>
              <a:rPr lang="en-US" sz="3600" dirty="0" smtClean="0">
                <a:solidFill>
                  <a:schemeClr val="bg1"/>
                </a:solidFill>
                <a:latin typeface="Source Sans Pro" charset="0"/>
                <a:ea typeface="Source Sans Pro" charset="0"/>
                <a:cs typeface="Source Sans Pro" charset="0"/>
              </a:rPr>
              <a:t>and </a:t>
            </a:r>
            <a:r>
              <a:rPr lang="en-US" sz="3600" b="1" dirty="0" smtClean="0">
                <a:solidFill>
                  <a:schemeClr val="accent1"/>
                </a:solidFill>
                <a:latin typeface="Source Sans Pro" charset="0"/>
                <a:ea typeface="Source Sans Pro" charset="0"/>
                <a:cs typeface="Source Sans Pro" charset="0"/>
              </a:rPr>
              <a:t>spouses</a:t>
            </a:r>
            <a:r>
              <a:rPr lang="en-US" sz="3600" dirty="0" smtClean="0">
                <a:solidFill>
                  <a:schemeClr val="accent1"/>
                </a:solidFill>
                <a:latin typeface="Source Sans Pro" charset="0"/>
                <a:ea typeface="Source Sans Pro" charset="0"/>
                <a:cs typeface="Source Sans Pro" charset="0"/>
              </a:rPr>
              <a:t> </a:t>
            </a:r>
            <a:r>
              <a:rPr lang="en-US" sz="3600" dirty="0">
                <a:solidFill>
                  <a:schemeClr val="bg1"/>
                </a:solidFill>
                <a:latin typeface="Source Sans Pro" charset="0"/>
                <a:ea typeface="Source Sans Pro" charset="0"/>
                <a:cs typeface="Source Sans Pro" charset="0"/>
              </a:rPr>
              <a:t>of </a:t>
            </a:r>
            <a:r>
              <a:rPr lang="en-US" sz="3600" dirty="0" smtClean="0">
                <a:solidFill>
                  <a:schemeClr val="bg1"/>
                </a:solidFill>
                <a:latin typeface="Source Sans Pro" charset="0"/>
                <a:ea typeface="Source Sans Pro" charset="0"/>
                <a:cs typeface="Source Sans Pro" charset="0"/>
              </a:rPr>
              <a:t>disadvantaged individuals </a:t>
            </a:r>
            <a:r>
              <a:rPr lang="en-US" sz="3600" dirty="0">
                <a:solidFill>
                  <a:schemeClr val="bg1"/>
                </a:solidFill>
                <a:latin typeface="Source Sans Pro" charset="0"/>
                <a:ea typeface="Source Sans Pro" charset="0"/>
                <a:cs typeface="Source Sans Pro" charset="0"/>
              </a:rPr>
              <a:t>will directly</a:t>
            </a:r>
            <a:r>
              <a:rPr lang="en-US" sz="3600" b="1" dirty="0">
                <a:solidFill>
                  <a:schemeClr val="bg1"/>
                </a:solidFill>
                <a:latin typeface="Source Sans Pro" charset="0"/>
                <a:ea typeface="Source Sans Pro" charset="0"/>
                <a:cs typeface="Source Sans Pro" charset="0"/>
              </a:rPr>
              <a:t> </a:t>
            </a:r>
            <a:r>
              <a:rPr lang="en-US" sz="3600" b="1" dirty="0">
                <a:solidFill>
                  <a:schemeClr val="accent1"/>
                </a:solidFill>
                <a:latin typeface="Source Sans Pro" charset="0"/>
                <a:ea typeface="Source Sans Pro" charset="0"/>
                <a:cs typeface="Source Sans Pro" charset="0"/>
              </a:rPr>
              <a:t>input their </a:t>
            </a:r>
            <a:r>
              <a:rPr lang="en-US" sz="3600" b="1" dirty="0" smtClean="0">
                <a:solidFill>
                  <a:schemeClr val="accent1"/>
                </a:solidFill>
                <a:latin typeface="Source Sans Pro" charset="0"/>
                <a:ea typeface="Source Sans Pro" charset="0"/>
                <a:cs typeface="Source Sans Pro" charset="0"/>
              </a:rPr>
              <a:t>information.</a:t>
            </a:r>
            <a:endParaRPr lang="en-US" sz="3600" b="1" dirty="0">
              <a:solidFill>
                <a:schemeClr val="accent1"/>
              </a:solidFill>
              <a:latin typeface="Source Sans Pro" charset="0"/>
              <a:ea typeface="Source Sans Pro" charset="0"/>
              <a:cs typeface="Source Sans Pro" charset="0"/>
            </a:endParaRPr>
          </a:p>
          <a:p>
            <a:pPr algn="r">
              <a:buClr>
                <a:schemeClr val="accent1"/>
              </a:buClr>
            </a:pPr>
            <a:endParaRPr lang="en-US" sz="3600" b="1" dirty="0">
              <a:solidFill>
                <a:schemeClr val="accent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3250634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8761" y="1333852"/>
            <a:ext cx="9525000" cy="7810148"/>
          </a:xfrm>
          <a:prstGeom prst="rect">
            <a:avLst/>
          </a:prstGeom>
        </p:spPr>
      </p:pic>
      <p:sp>
        <p:nvSpPr>
          <p:cNvPr id="3" name="Rectangle 2"/>
          <p:cNvSpPr/>
          <p:nvPr/>
        </p:nvSpPr>
        <p:spPr>
          <a:xfrm>
            <a:off x="-152399" y="8763000"/>
            <a:ext cx="18440400" cy="2528150"/>
          </a:xfrm>
          <a:prstGeom prst="rect">
            <a:avLst/>
          </a:prstGeom>
          <a:solidFill>
            <a:srgbClr val="0A091B">
              <a:alpha val="95294"/>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503119" y="9389559"/>
            <a:ext cx="14889281" cy="1754326"/>
          </a:xfrm>
          <a:prstGeom prst="rect">
            <a:avLst/>
          </a:prstGeom>
          <a:noFill/>
        </p:spPr>
        <p:txBody>
          <a:bodyPr wrap="square" rtlCol="0">
            <a:spAutoFit/>
          </a:bodyPr>
          <a:lstStyle/>
          <a:p>
            <a:pPr>
              <a:buClr>
                <a:schemeClr val="accent1"/>
              </a:buClr>
            </a:pPr>
            <a:r>
              <a:rPr lang="en-US" sz="3600" dirty="0" smtClean="0">
                <a:solidFill>
                  <a:schemeClr val="bg1"/>
                </a:solidFill>
                <a:latin typeface="Source Sans Pro" charset="0"/>
                <a:ea typeface="Source Sans Pro" charset="0"/>
                <a:cs typeface="Source Sans Pro" charset="0"/>
              </a:rPr>
              <a:t>After submission, the firm owner should </a:t>
            </a:r>
            <a:r>
              <a:rPr lang="en-US" sz="3600" dirty="0">
                <a:solidFill>
                  <a:schemeClr val="bg1"/>
                </a:solidFill>
                <a:latin typeface="Source Sans Pro" charset="0"/>
                <a:ea typeface="Source Sans Pro" charset="0"/>
                <a:cs typeface="Source Sans Pro" charset="0"/>
              </a:rPr>
              <a:t>watch for </a:t>
            </a:r>
            <a:r>
              <a:rPr lang="en-US" sz="3600" b="1" dirty="0">
                <a:solidFill>
                  <a:schemeClr val="accent1"/>
                </a:solidFill>
                <a:latin typeface="Source Sans Pro" charset="0"/>
                <a:ea typeface="Source Sans Pro" charset="0"/>
                <a:cs typeface="Source Sans Pro" charset="0"/>
              </a:rPr>
              <a:t>emails</a:t>
            </a:r>
            <a:r>
              <a:rPr lang="en-US" sz="3600" dirty="0">
                <a:solidFill>
                  <a:schemeClr val="accent1"/>
                </a:solidFill>
                <a:latin typeface="Source Sans Pro" charset="0"/>
                <a:ea typeface="Source Sans Pro" charset="0"/>
                <a:cs typeface="Source Sans Pro" charset="0"/>
              </a:rPr>
              <a:t> </a:t>
            </a:r>
            <a:r>
              <a:rPr lang="en-US" sz="3600" dirty="0">
                <a:solidFill>
                  <a:schemeClr val="bg1"/>
                </a:solidFill>
                <a:latin typeface="Source Sans Pro" charset="0"/>
                <a:ea typeface="Source Sans Pro" charset="0"/>
                <a:cs typeface="Source Sans Pro" charset="0"/>
              </a:rPr>
              <a:t>from Certify </a:t>
            </a:r>
            <a:r>
              <a:rPr lang="en-US" sz="3600" b="1" dirty="0" smtClean="0">
                <a:solidFill>
                  <a:schemeClr val="accent1"/>
                </a:solidFill>
                <a:latin typeface="Source Sans Pro" charset="0"/>
                <a:ea typeface="Source Sans Pro" charset="0"/>
                <a:cs typeface="Source Sans Pro" charset="0"/>
              </a:rPr>
              <a:t>with status updates </a:t>
            </a:r>
            <a:r>
              <a:rPr lang="en-US" sz="3600" dirty="0" smtClean="0">
                <a:solidFill>
                  <a:schemeClr val="bg1"/>
                </a:solidFill>
                <a:latin typeface="Source Sans Pro" charset="0"/>
                <a:ea typeface="Source Sans Pro" charset="0"/>
                <a:cs typeface="Source Sans Pro" charset="0"/>
              </a:rPr>
              <a:t>and</a:t>
            </a:r>
            <a:r>
              <a:rPr lang="en-US" sz="3600" b="1" dirty="0" smtClean="0">
                <a:solidFill>
                  <a:schemeClr val="bg1"/>
                </a:solidFill>
                <a:latin typeface="Source Sans Pro" charset="0"/>
                <a:ea typeface="Source Sans Pro" charset="0"/>
                <a:cs typeface="Source Sans Pro" charset="0"/>
              </a:rPr>
              <a:t> </a:t>
            </a:r>
            <a:r>
              <a:rPr lang="en-US" sz="3600" dirty="0" smtClean="0">
                <a:solidFill>
                  <a:schemeClr val="bg1"/>
                </a:solidFill>
                <a:latin typeface="Source Sans Pro" charset="0"/>
                <a:ea typeface="Source Sans Pro" charset="0"/>
                <a:cs typeface="Source Sans Pro" charset="0"/>
              </a:rPr>
              <a:t>asking </a:t>
            </a:r>
            <a:r>
              <a:rPr lang="en-US" sz="3600" dirty="0">
                <a:solidFill>
                  <a:schemeClr val="bg1"/>
                </a:solidFill>
                <a:latin typeface="Source Sans Pro" charset="0"/>
                <a:ea typeface="Source Sans Pro" charset="0"/>
                <a:cs typeface="Source Sans Pro" charset="0"/>
              </a:rPr>
              <a:t>for additional details.</a:t>
            </a:r>
          </a:p>
          <a:p>
            <a:pPr algn="r">
              <a:buClr>
                <a:schemeClr val="accent1"/>
              </a:buClr>
            </a:pPr>
            <a:endParaRPr lang="en-US" sz="3600" b="1" dirty="0">
              <a:solidFill>
                <a:schemeClr val="bg1"/>
              </a:solidFill>
              <a:latin typeface="Source Sans Pro" charset="0"/>
              <a:ea typeface="Source Sans Pro" charset="0"/>
              <a:cs typeface="Source Sans Pro"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774"/>
          <a:stretch/>
        </p:blipFill>
        <p:spPr>
          <a:xfrm>
            <a:off x="1821903" y="1692235"/>
            <a:ext cx="8298715" cy="4761319"/>
          </a:xfrm>
          <a:prstGeom prst="rect">
            <a:avLst/>
          </a:prstGeom>
          <a:noFill/>
          <a:ln>
            <a:noFill/>
          </a:ln>
        </p:spPr>
      </p:pic>
    </p:spTree>
    <p:extLst>
      <p:ext uri="{BB962C8B-B14F-4D97-AF65-F5344CB8AC3E}">
        <p14:creationId xmlns:p14="http://schemas.microsoft.com/office/powerpoint/2010/main" val="699813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601200" y="4920242"/>
            <a:ext cx="9677400" cy="1015663"/>
          </a:xfrm>
          <a:prstGeom prst="rect">
            <a:avLst/>
          </a:prstGeom>
          <a:noFill/>
        </p:spPr>
        <p:txBody>
          <a:bodyPr wrap="square" rtlCol="0">
            <a:spAutoFit/>
          </a:bodyPr>
          <a:lstStyle/>
          <a:p>
            <a:r>
              <a:rPr lang="en-US" sz="6000" b="1" dirty="0" smtClean="0">
                <a:solidFill>
                  <a:schemeClr val="bg1"/>
                </a:solidFill>
                <a:latin typeface="Source Sans Pro" charset="0"/>
                <a:ea typeface="Source Sans Pro" charset="0"/>
                <a:cs typeface="Source Sans Pro" charset="0"/>
              </a:rPr>
              <a:t>8(a) Initial Application</a:t>
            </a:r>
          </a:p>
        </p:txBody>
      </p:sp>
      <p:cxnSp>
        <p:nvCxnSpPr>
          <p:cNvPr id="3" name="Straight Connector 2"/>
          <p:cNvCxnSpPr/>
          <p:nvPr/>
        </p:nvCxnSpPr>
        <p:spPr>
          <a:xfrm>
            <a:off x="9067800" y="4469710"/>
            <a:ext cx="0" cy="1927861"/>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1" y="4381634"/>
            <a:ext cx="8077200" cy="2092881"/>
          </a:xfrm>
          <a:prstGeom prst="rect">
            <a:avLst/>
          </a:prstGeom>
          <a:noFill/>
        </p:spPr>
        <p:txBody>
          <a:bodyPr wrap="square" rtlCol="0">
            <a:spAutoFit/>
          </a:bodyPr>
          <a:lstStyle/>
          <a:p>
            <a:pPr algn="r"/>
            <a:r>
              <a:rPr lang="en-US" sz="13000" b="1" dirty="0" smtClean="0">
                <a:solidFill>
                  <a:schemeClr val="accent1"/>
                </a:solidFill>
                <a:latin typeface="Source Sans Pro" charset="0"/>
                <a:ea typeface="Source Sans Pro" charset="0"/>
                <a:cs typeface="Source Sans Pro" charset="0"/>
              </a:rPr>
              <a:t>Nov. 2017</a:t>
            </a:r>
            <a:endParaRPr lang="uk-UA" sz="13000" b="1" dirty="0">
              <a:solidFill>
                <a:schemeClr val="accent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105858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601200" y="4953000"/>
            <a:ext cx="9677400" cy="1938992"/>
          </a:xfrm>
          <a:prstGeom prst="rect">
            <a:avLst/>
          </a:prstGeom>
          <a:noFill/>
        </p:spPr>
        <p:txBody>
          <a:bodyPr wrap="square" rtlCol="0">
            <a:spAutoFit/>
          </a:bodyPr>
          <a:lstStyle/>
          <a:p>
            <a:r>
              <a:rPr lang="en-US" sz="6000" b="1" dirty="0" smtClean="0">
                <a:solidFill>
                  <a:schemeClr val="bg1"/>
                </a:solidFill>
                <a:latin typeface="Source Sans Pro" charset="0"/>
                <a:ea typeface="Source Sans Pro" charset="0"/>
                <a:cs typeface="Source Sans Pro" charset="0"/>
              </a:rPr>
              <a:t>8(a) Annual Review </a:t>
            </a:r>
            <a:br>
              <a:rPr lang="en-US" sz="6000" b="1" dirty="0" smtClean="0">
                <a:solidFill>
                  <a:schemeClr val="bg1"/>
                </a:solidFill>
                <a:latin typeface="Source Sans Pro" charset="0"/>
                <a:ea typeface="Source Sans Pro" charset="0"/>
                <a:cs typeface="Source Sans Pro" charset="0"/>
              </a:rPr>
            </a:br>
            <a:endParaRPr lang="en-US" sz="6000" b="1" dirty="0" smtClean="0">
              <a:solidFill>
                <a:schemeClr val="bg1"/>
              </a:solidFill>
              <a:latin typeface="Source Sans Pro" charset="0"/>
              <a:ea typeface="Source Sans Pro" charset="0"/>
              <a:cs typeface="Source Sans Pro" charset="0"/>
            </a:endParaRPr>
          </a:p>
        </p:txBody>
      </p:sp>
      <p:cxnSp>
        <p:nvCxnSpPr>
          <p:cNvPr id="3" name="Straight Connector 2"/>
          <p:cNvCxnSpPr/>
          <p:nvPr/>
        </p:nvCxnSpPr>
        <p:spPr>
          <a:xfrm>
            <a:off x="9067800" y="4469710"/>
            <a:ext cx="0" cy="1927861"/>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1" y="4381634"/>
            <a:ext cx="8077200" cy="2092881"/>
          </a:xfrm>
          <a:prstGeom prst="rect">
            <a:avLst/>
          </a:prstGeom>
          <a:noFill/>
        </p:spPr>
        <p:txBody>
          <a:bodyPr wrap="square" rtlCol="0">
            <a:spAutoFit/>
          </a:bodyPr>
          <a:lstStyle/>
          <a:p>
            <a:pPr algn="r"/>
            <a:r>
              <a:rPr lang="en-US" sz="13000" b="1" dirty="0" smtClean="0">
                <a:solidFill>
                  <a:schemeClr val="accent1"/>
                </a:solidFill>
                <a:latin typeface="Source Sans Pro" charset="0"/>
                <a:ea typeface="Source Sans Pro" charset="0"/>
                <a:cs typeface="Source Sans Pro" charset="0"/>
              </a:rPr>
              <a:t>Jan. 2018</a:t>
            </a:r>
            <a:endParaRPr lang="uk-UA" sz="13000" b="1" dirty="0">
              <a:solidFill>
                <a:schemeClr val="accent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8252753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901"/>
            <a:ext cx="5448300" cy="1338828"/>
          </a:xfrm>
        </p:spPr>
        <p:txBody>
          <a:bodyPr/>
          <a:lstStyle/>
          <a:p>
            <a:r>
              <a:rPr lang="en-US" dirty="0" smtClean="0"/>
              <a:t>Training </a:t>
            </a:r>
            <a:br>
              <a:rPr lang="en-US" dirty="0" smtClean="0"/>
            </a:br>
            <a:r>
              <a:rPr lang="en-US" dirty="0" smtClean="0">
                <a:solidFill>
                  <a:schemeClr val="accent1"/>
                </a:solidFill>
              </a:rPr>
              <a:t>Sessions</a:t>
            </a:r>
            <a:endParaRPr lang="en-US" dirty="0">
              <a:solidFill>
                <a:schemeClr val="accent1"/>
              </a:solidFill>
            </a:endParaRPr>
          </a:p>
        </p:txBody>
      </p:sp>
      <p:sp>
        <p:nvSpPr>
          <p:cNvPr id="4" name="Shape 59"/>
          <p:cNvSpPr txBox="1"/>
          <p:nvPr/>
        </p:nvSpPr>
        <p:spPr>
          <a:xfrm>
            <a:off x="16458216" y="6145820"/>
            <a:ext cx="184666" cy="507831"/>
          </a:xfrm>
          <a:prstGeom prst="rect">
            <a:avLst/>
          </a:prstGeom>
          <a:noFill/>
          <a:ln>
            <a:noFill/>
          </a:ln>
        </p:spPr>
        <p:txBody>
          <a:bodyPr wrap="square" lIns="91425" tIns="45700" rIns="91425" bIns="45700" anchor="t" anchorCtr="0">
            <a:noAutofit/>
          </a:bodyPr>
          <a:lstStyle/>
          <a:p>
            <a:pPr marL="0" marR="0" lvl="0" indent="-42862" algn="l" rtl="0">
              <a:lnSpc>
                <a:spcPct val="100000"/>
              </a:lnSpc>
              <a:spcBef>
                <a:spcPts val="0"/>
              </a:spcBef>
              <a:spcAft>
                <a:spcPts val="0"/>
              </a:spcAft>
              <a:buClr>
                <a:srgbClr val="000000"/>
              </a:buClr>
              <a:buSzPct val="25000"/>
              <a:buFont typeface="Arial"/>
              <a:buNone/>
            </a:pPr>
            <a:endParaRPr sz="2700" b="0" i="0" u="none" strike="noStrike" cap="none">
              <a:solidFill>
                <a:srgbClr val="0071BC"/>
              </a:solidFill>
              <a:latin typeface="Roboto"/>
              <a:ea typeface="Roboto"/>
              <a:cs typeface="Roboto"/>
              <a:sym typeface="Roboto"/>
            </a:endParaRPr>
          </a:p>
        </p:txBody>
      </p:sp>
      <p:graphicFrame>
        <p:nvGraphicFramePr>
          <p:cNvPr id="5" name="Shape 60"/>
          <p:cNvGraphicFramePr/>
          <p:nvPr>
            <p:extLst>
              <p:ext uri="{D42A27DB-BD31-4B8C-83A1-F6EECF244321}">
                <p14:modId xmlns:p14="http://schemas.microsoft.com/office/powerpoint/2010/main" val="4257027767"/>
              </p:ext>
            </p:extLst>
          </p:nvPr>
        </p:nvGraphicFramePr>
        <p:xfrm>
          <a:off x="843643" y="2667000"/>
          <a:ext cx="16383000" cy="5626488"/>
        </p:xfrm>
        <a:graphic>
          <a:graphicData uri="http://schemas.openxmlformats.org/drawingml/2006/table">
            <a:tbl>
              <a:tblPr>
                <a:noFill/>
              </a:tblPr>
              <a:tblGrid>
                <a:gridCol w="6178225"/>
                <a:gridCol w="5096875"/>
                <a:gridCol w="2642700"/>
                <a:gridCol w="2465200"/>
              </a:tblGrid>
              <a:tr h="381000">
                <a:tc>
                  <a:txBody>
                    <a:bodyPr/>
                    <a:lstStyle/>
                    <a:p>
                      <a:pPr marL="0" marR="0" lvl="0" indent="-177800" algn="ctr" rtl="0">
                        <a:lnSpc>
                          <a:spcPct val="100000"/>
                        </a:lnSpc>
                        <a:spcBef>
                          <a:spcPts val="0"/>
                        </a:spcBef>
                        <a:spcAft>
                          <a:spcPts val="0"/>
                        </a:spcAft>
                        <a:buClr>
                          <a:schemeClr val="lt1"/>
                        </a:buClr>
                        <a:buSzPct val="100000"/>
                        <a:buFont typeface="Arial"/>
                        <a:buNone/>
                      </a:pPr>
                      <a:r>
                        <a:rPr lang="en-US" sz="2800" b="1" u="none" strike="noStrike" cap="none" dirty="0">
                          <a:solidFill>
                            <a:schemeClr val="tx1"/>
                          </a:solidFill>
                          <a:latin typeface="Source Sans Pro" charset="0"/>
                          <a:ea typeface="Source Sans Pro" charset="0"/>
                          <a:cs typeface="Source Sans Pro" charset="0"/>
                        </a:rPr>
                        <a:t>Training Session</a:t>
                      </a:r>
                    </a:p>
                  </a:txBody>
                  <a:tcPr marL="91425" marR="9142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1"/>
                    </a:solidFill>
                  </a:tcPr>
                </a:tc>
                <a:tc>
                  <a:txBody>
                    <a:bodyPr/>
                    <a:lstStyle/>
                    <a:p>
                      <a:pPr marL="0" marR="0" lvl="0" indent="-177800" algn="ctr" rtl="0">
                        <a:lnSpc>
                          <a:spcPct val="100000"/>
                        </a:lnSpc>
                        <a:spcBef>
                          <a:spcPts val="0"/>
                        </a:spcBef>
                        <a:spcAft>
                          <a:spcPts val="0"/>
                        </a:spcAft>
                        <a:buClr>
                          <a:schemeClr val="lt1"/>
                        </a:buClr>
                        <a:buSzPct val="100000"/>
                        <a:buFont typeface="Arial"/>
                        <a:buNone/>
                      </a:pPr>
                      <a:r>
                        <a:rPr lang="en-US" sz="2800" b="1" u="none" strike="noStrike" cap="none" dirty="0">
                          <a:solidFill>
                            <a:schemeClr val="tx1"/>
                          </a:solidFill>
                          <a:latin typeface="Source Sans Pro" charset="0"/>
                          <a:ea typeface="Source Sans Pro" charset="0"/>
                          <a:cs typeface="Source Sans Pro" charset="0"/>
                        </a:rPr>
                        <a:t>Training Date(s)</a:t>
                      </a:r>
                    </a:p>
                  </a:txBody>
                  <a:tcPr marL="91425" marR="9142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1"/>
                    </a:solidFill>
                  </a:tcPr>
                </a:tc>
                <a:tc>
                  <a:txBody>
                    <a:bodyPr/>
                    <a:lstStyle/>
                    <a:p>
                      <a:pPr marL="0" marR="0" lvl="0" indent="-177800" algn="ctr" rtl="0">
                        <a:lnSpc>
                          <a:spcPct val="100000"/>
                        </a:lnSpc>
                        <a:spcBef>
                          <a:spcPts val="0"/>
                        </a:spcBef>
                        <a:spcAft>
                          <a:spcPts val="0"/>
                        </a:spcAft>
                        <a:buClr>
                          <a:schemeClr val="lt1"/>
                        </a:buClr>
                        <a:buSzPct val="100000"/>
                        <a:buFont typeface="Arial"/>
                        <a:buNone/>
                      </a:pPr>
                      <a:r>
                        <a:rPr lang="en-US" sz="2800" b="1" u="none" strike="noStrike" cap="none" dirty="0">
                          <a:solidFill>
                            <a:schemeClr val="tx1"/>
                          </a:solidFill>
                          <a:latin typeface="Source Sans Pro" charset="0"/>
                          <a:ea typeface="Source Sans Pro" charset="0"/>
                          <a:cs typeface="Source Sans Pro" charset="0"/>
                        </a:rPr>
                        <a:t>Primary Audience</a:t>
                      </a:r>
                    </a:p>
                  </a:txBody>
                  <a:tcPr marL="91425" marR="9142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1"/>
                    </a:solidFill>
                  </a:tcPr>
                </a:tc>
                <a:tc>
                  <a:txBody>
                    <a:bodyPr/>
                    <a:lstStyle/>
                    <a:p>
                      <a:pPr marL="0" marR="0" lvl="0" indent="-177800" algn="ctr" rtl="0">
                        <a:lnSpc>
                          <a:spcPct val="100000"/>
                        </a:lnSpc>
                        <a:spcBef>
                          <a:spcPts val="0"/>
                        </a:spcBef>
                        <a:spcAft>
                          <a:spcPts val="0"/>
                        </a:spcAft>
                        <a:buClr>
                          <a:schemeClr val="lt1"/>
                        </a:buClr>
                        <a:buSzPct val="100000"/>
                        <a:buFont typeface="Arial"/>
                        <a:buNone/>
                      </a:pPr>
                      <a:r>
                        <a:rPr lang="en-US" sz="2800" b="1" u="none" strike="noStrike" cap="none" dirty="0">
                          <a:solidFill>
                            <a:schemeClr val="tx1"/>
                          </a:solidFill>
                          <a:latin typeface="Source Sans Pro" charset="0"/>
                          <a:ea typeface="Source Sans Pro" charset="0"/>
                          <a:cs typeface="Source Sans Pro" charset="0"/>
                        </a:rPr>
                        <a:t>Optional Audience</a:t>
                      </a:r>
                    </a:p>
                  </a:txBody>
                  <a:tcPr marL="91425" marR="9142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1"/>
                    </a:solidFill>
                  </a:tcPr>
                </a:tc>
              </a:tr>
              <a:tr h="381000">
                <a:tc>
                  <a:txBody>
                    <a:bodyPr/>
                    <a:lstStyle/>
                    <a:p>
                      <a:pPr marL="0" marR="0" lvl="0" indent="-152400" algn="l" rtl="0">
                        <a:lnSpc>
                          <a:spcPct val="100000"/>
                        </a:lnSpc>
                        <a:spcBef>
                          <a:spcPts val="0"/>
                        </a:spcBef>
                        <a:spcAft>
                          <a:spcPts val="0"/>
                        </a:spcAft>
                        <a:buClr>
                          <a:srgbClr val="000000"/>
                        </a:buClr>
                        <a:buSzPct val="100000"/>
                        <a:buFont typeface="Arial"/>
                        <a:buNone/>
                      </a:pPr>
                      <a:r>
                        <a:rPr lang="en-US" sz="2400" u="none" strike="noStrike" kern="1200" cap="none" dirty="0" smtClean="0">
                          <a:solidFill>
                            <a:schemeClr val="tx1"/>
                          </a:solidFill>
                          <a:latin typeface="Source Sans Pro" charset="0"/>
                          <a:ea typeface="Source Sans Pro" charset="0"/>
                          <a:cs typeface="Source Sans Pro" charset="0"/>
                        </a:rPr>
                        <a:t>An Overview of 8(a) </a:t>
                      </a:r>
                      <a:r>
                        <a:rPr lang="en-US" sz="2400" u="none" strike="noStrike" kern="1200" cap="none" smtClean="0">
                          <a:solidFill>
                            <a:schemeClr val="tx1"/>
                          </a:solidFill>
                          <a:latin typeface="Source Sans Pro" charset="0"/>
                          <a:ea typeface="Source Sans Pro" charset="0"/>
                          <a:cs typeface="Source Sans Pro" charset="0"/>
                        </a:rPr>
                        <a:t>Annual Review in </a:t>
                      </a:r>
                      <a:r>
                        <a:rPr lang="en-US" sz="2400" u="none" strike="noStrike" kern="1200" cap="none" dirty="0" smtClean="0">
                          <a:solidFill>
                            <a:schemeClr val="tx1"/>
                          </a:solidFill>
                          <a:latin typeface="Source Sans Pro" charset="0"/>
                          <a:ea typeface="Source Sans Pro" charset="0"/>
                          <a:cs typeface="Source Sans Pro" charset="0"/>
                        </a:rPr>
                        <a:t>Certify for District Offices and Partners</a:t>
                      </a:r>
                      <a:endParaRPr lang="en-US" sz="2400" u="none" strike="noStrike" kern="1200" cap="none" dirty="0">
                        <a:solidFill>
                          <a:schemeClr val="tx1"/>
                        </a:solidFill>
                        <a:latin typeface="Source Sans Pro" charset="0"/>
                        <a:ea typeface="Source Sans Pro" charset="0"/>
                        <a:cs typeface="Source Sans Pro" charset="0"/>
                      </a:endParaRP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52400" algn="l" rtl="0">
                        <a:lnSpc>
                          <a:spcPct val="100000"/>
                        </a:lnSpc>
                        <a:spcBef>
                          <a:spcPts val="0"/>
                        </a:spcBef>
                        <a:spcAft>
                          <a:spcPts val="0"/>
                        </a:spcAft>
                        <a:buClr>
                          <a:srgbClr val="000000"/>
                        </a:buClr>
                        <a:buSzPct val="100000"/>
                        <a:buFont typeface="Arial"/>
                        <a:buNone/>
                      </a:pPr>
                      <a:r>
                        <a:rPr lang="en-US" sz="2400" u="none" strike="noStrike" cap="none" dirty="0">
                          <a:latin typeface="Source Sans Pro" charset="0"/>
                          <a:ea typeface="Source Sans Pro" charset="0"/>
                          <a:cs typeface="Source Sans Pro" charset="0"/>
                        </a:rPr>
                        <a:t>Tuesday, 11/21 @ 2PM-3PM EST</a:t>
                      </a:r>
                    </a:p>
                    <a:p>
                      <a:pPr marL="0" marR="0" lvl="0" indent="-152400" algn="l" rtl="0">
                        <a:lnSpc>
                          <a:spcPct val="100000"/>
                        </a:lnSpc>
                        <a:spcBef>
                          <a:spcPts val="0"/>
                        </a:spcBef>
                        <a:spcAft>
                          <a:spcPts val="0"/>
                        </a:spcAft>
                        <a:buClr>
                          <a:srgbClr val="000000"/>
                        </a:buClr>
                        <a:buSzPct val="100000"/>
                        <a:buFont typeface="Arial"/>
                        <a:buNone/>
                      </a:pPr>
                      <a:r>
                        <a:rPr lang="en-US" sz="2400" u="none" strike="noStrike" cap="none" dirty="0">
                          <a:latin typeface="Source Sans Pro" charset="0"/>
                          <a:ea typeface="Source Sans Pro" charset="0"/>
                          <a:cs typeface="Source Sans Pro" charset="0"/>
                        </a:rPr>
                        <a:t>Tuesday, 11/28 @ 2PM-3PM </a:t>
                      </a:r>
                      <a:r>
                        <a:rPr lang="en-US" sz="2400" u="none" strike="noStrike" cap="none" dirty="0" smtClean="0">
                          <a:latin typeface="Source Sans Pro" charset="0"/>
                          <a:ea typeface="Source Sans Pro" charset="0"/>
                          <a:cs typeface="Source Sans Pro" charset="0"/>
                        </a:rPr>
                        <a:t>EST</a:t>
                      </a:r>
                    </a:p>
                    <a:p>
                      <a:pPr marL="0" marR="0" lvl="0" indent="-152400" algn="l" rtl="0">
                        <a:lnSpc>
                          <a:spcPct val="100000"/>
                        </a:lnSpc>
                        <a:spcBef>
                          <a:spcPts val="0"/>
                        </a:spcBef>
                        <a:spcAft>
                          <a:spcPts val="0"/>
                        </a:spcAft>
                        <a:buClr>
                          <a:srgbClr val="000000"/>
                        </a:buClr>
                        <a:buSzPct val="100000"/>
                        <a:buFont typeface="Arial"/>
                        <a:buNone/>
                      </a:pPr>
                      <a:r>
                        <a:rPr lang="en-US" sz="2400" u="none" strike="noStrike" cap="none" dirty="0" smtClean="0">
                          <a:latin typeface="Source Sans Pro" charset="0"/>
                          <a:ea typeface="Source Sans Pro" charset="0"/>
                          <a:cs typeface="Source Sans Pro" charset="0"/>
                        </a:rPr>
                        <a:t>(alternate</a:t>
                      </a:r>
                      <a:r>
                        <a:rPr lang="en-US" sz="2400" u="none" strike="noStrike" cap="none" baseline="0" dirty="0" smtClean="0">
                          <a:latin typeface="Source Sans Pro" charset="0"/>
                          <a:ea typeface="Source Sans Pro" charset="0"/>
                          <a:cs typeface="Source Sans Pro" charset="0"/>
                        </a:rPr>
                        <a:t> dates)</a:t>
                      </a:r>
                      <a:endParaRPr lang="en-US" sz="2400" u="none" strike="noStrike" cap="none" dirty="0">
                        <a:latin typeface="Source Sans Pro" charset="0"/>
                        <a:ea typeface="Source Sans Pro" charset="0"/>
                        <a:cs typeface="Source Sans Pro" charset="0"/>
                      </a:endParaRP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52400" algn="l" rtl="0">
                        <a:lnSpc>
                          <a:spcPct val="100000"/>
                        </a:lnSpc>
                        <a:spcBef>
                          <a:spcPts val="0"/>
                        </a:spcBef>
                        <a:spcAft>
                          <a:spcPts val="0"/>
                        </a:spcAft>
                        <a:buClr>
                          <a:srgbClr val="000000"/>
                        </a:buClr>
                        <a:buSzPct val="100000"/>
                        <a:buFont typeface="Arial"/>
                        <a:buNone/>
                      </a:pPr>
                      <a:r>
                        <a:rPr lang="en-US" sz="2400" u="none" strike="noStrike" cap="none">
                          <a:latin typeface="Source Sans Pro" charset="0"/>
                          <a:ea typeface="Source Sans Pro" charset="0"/>
                          <a:cs typeface="Source Sans Pro" charset="0"/>
                        </a:rPr>
                        <a:t>Resource Partners &amp; OFO</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52400" algn="l" rtl="0">
                        <a:lnSpc>
                          <a:spcPct val="100000"/>
                        </a:lnSpc>
                        <a:spcBef>
                          <a:spcPts val="0"/>
                        </a:spcBef>
                        <a:spcAft>
                          <a:spcPts val="0"/>
                        </a:spcAft>
                        <a:buClr>
                          <a:srgbClr val="000000"/>
                        </a:buClr>
                        <a:buSzPct val="100000"/>
                        <a:buFont typeface="Arial"/>
                        <a:buNone/>
                      </a:pPr>
                      <a:r>
                        <a:rPr lang="en-US" sz="2400" u="none" strike="noStrike" cap="none">
                          <a:latin typeface="Source Sans Pro" charset="0"/>
                          <a:ea typeface="Source Sans Pro" charset="0"/>
                          <a:cs typeface="Source Sans Pro" charset="0"/>
                        </a:rPr>
                        <a:t>GCBD</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1000">
                <a:tc>
                  <a:txBody>
                    <a:bodyPr/>
                    <a:lstStyle/>
                    <a:p>
                      <a:pPr marL="0" marR="0" lvl="0" indent="-152400" algn="l" rtl="0">
                        <a:lnSpc>
                          <a:spcPct val="115000"/>
                        </a:lnSpc>
                        <a:spcBef>
                          <a:spcPts val="0"/>
                        </a:spcBef>
                        <a:spcAft>
                          <a:spcPts val="0"/>
                        </a:spcAft>
                        <a:buClr>
                          <a:srgbClr val="000000"/>
                        </a:buClr>
                        <a:buSzPct val="100000"/>
                        <a:buFont typeface="Arial"/>
                        <a:buNone/>
                      </a:pPr>
                      <a:r>
                        <a:rPr lang="en-US" sz="2400" u="none" strike="noStrike" kern="1200" cap="none" dirty="0" smtClean="0">
                          <a:solidFill>
                            <a:schemeClr val="tx1"/>
                          </a:solidFill>
                          <a:latin typeface="Source Sans Pro" charset="0"/>
                          <a:ea typeface="Source Sans Pro" charset="0"/>
                          <a:cs typeface="Source Sans Pro" charset="0"/>
                        </a:rPr>
                        <a:t>An In-Depth Walkthrough of 8(a) Annual Review in Certify for District Offices and Partners</a:t>
                      </a:r>
                      <a:br>
                        <a:rPr lang="en-US" sz="2400" u="none" strike="noStrike" kern="1200" cap="none" dirty="0" smtClean="0">
                          <a:solidFill>
                            <a:schemeClr val="tx1"/>
                          </a:solidFill>
                          <a:latin typeface="Source Sans Pro" charset="0"/>
                          <a:ea typeface="Source Sans Pro" charset="0"/>
                          <a:cs typeface="Source Sans Pro" charset="0"/>
                        </a:rPr>
                      </a:br>
                      <a:endParaRPr lang="en-US" sz="2400" u="none" strike="noStrike" kern="1200" cap="none" dirty="0">
                        <a:solidFill>
                          <a:schemeClr val="tx1"/>
                        </a:solidFill>
                        <a:latin typeface="Source Sans Pro" charset="0"/>
                        <a:ea typeface="Source Sans Pro" charset="0"/>
                        <a:cs typeface="Source Sans Pro" charset="0"/>
                      </a:endParaRPr>
                    </a:p>
                  </a:txBody>
                  <a:tcPr marL="28575" marR="2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52400" algn="l" rtl="0">
                        <a:lnSpc>
                          <a:spcPct val="115000"/>
                        </a:lnSpc>
                        <a:spcBef>
                          <a:spcPts val="0"/>
                        </a:spcBef>
                        <a:spcAft>
                          <a:spcPts val="0"/>
                        </a:spcAft>
                        <a:buClr>
                          <a:srgbClr val="000000"/>
                        </a:buClr>
                        <a:buSzPct val="100000"/>
                        <a:buFont typeface="Arial"/>
                        <a:buNone/>
                      </a:pPr>
                      <a:r>
                        <a:rPr lang="en-US" sz="2400" u="none" strike="noStrike" cap="none" dirty="0">
                          <a:latin typeface="Source Sans Pro" charset="0"/>
                          <a:ea typeface="Source Sans Pro" charset="0"/>
                          <a:cs typeface="Source Sans Pro" charset="0"/>
                        </a:rPr>
                        <a:t>Tuesday, </a:t>
                      </a:r>
                      <a:r>
                        <a:rPr lang="en-US" sz="2400" u="none" strike="noStrike" cap="none" dirty="0" smtClean="0">
                          <a:latin typeface="Source Sans Pro" charset="0"/>
                          <a:ea typeface="Source Sans Pro" charset="0"/>
                          <a:cs typeface="Source Sans Pro" charset="0"/>
                        </a:rPr>
                        <a:t>12/12 </a:t>
                      </a:r>
                      <a:r>
                        <a:rPr lang="en-US" sz="2400" u="none" strike="noStrike" cap="none" dirty="0">
                          <a:latin typeface="Source Sans Pro" charset="0"/>
                          <a:ea typeface="Source Sans Pro" charset="0"/>
                          <a:cs typeface="Source Sans Pro" charset="0"/>
                        </a:rPr>
                        <a:t>@ 2PM-3PM EST</a:t>
                      </a:r>
                    </a:p>
                    <a:p>
                      <a:pPr marL="0" marR="0" lvl="0" indent="-152400" algn="l" rtl="0">
                        <a:lnSpc>
                          <a:spcPct val="115000"/>
                        </a:lnSpc>
                        <a:spcBef>
                          <a:spcPts val="0"/>
                        </a:spcBef>
                        <a:spcAft>
                          <a:spcPts val="0"/>
                        </a:spcAft>
                        <a:buClr>
                          <a:srgbClr val="000000"/>
                        </a:buClr>
                        <a:buSzPct val="100000"/>
                        <a:buFont typeface="Arial"/>
                        <a:buNone/>
                      </a:pPr>
                      <a:r>
                        <a:rPr lang="en-US" sz="2400" u="none" strike="noStrike" cap="none" dirty="0">
                          <a:latin typeface="Source Sans Pro" charset="0"/>
                          <a:ea typeface="Source Sans Pro" charset="0"/>
                          <a:cs typeface="Source Sans Pro" charset="0"/>
                        </a:rPr>
                        <a:t>Wednesday, </a:t>
                      </a:r>
                      <a:r>
                        <a:rPr lang="en-US" sz="2400" u="none" strike="noStrike" cap="none" dirty="0" smtClean="0">
                          <a:latin typeface="Source Sans Pro" charset="0"/>
                          <a:ea typeface="Source Sans Pro" charset="0"/>
                          <a:cs typeface="Source Sans Pro" charset="0"/>
                        </a:rPr>
                        <a:t>12/13 </a:t>
                      </a:r>
                      <a:r>
                        <a:rPr lang="en-US" sz="2400" u="none" strike="noStrike" cap="none" dirty="0">
                          <a:latin typeface="Source Sans Pro" charset="0"/>
                          <a:ea typeface="Source Sans Pro" charset="0"/>
                          <a:cs typeface="Source Sans Pro" charset="0"/>
                        </a:rPr>
                        <a:t>@ 2PM-3PM EST</a:t>
                      </a:r>
                    </a:p>
                  </a:txBody>
                  <a:tcPr marL="28575" marR="2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52400" algn="l" rtl="0">
                        <a:lnSpc>
                          <a:spcPct val="115000"/>
                        </a:lnSpc>
                        <a:spcBef>
                          <a:spcPts val="0"/>
                        </a:spcBef>
                        <a:spcAft>
                          <a:spcPts val="0"/>
                        </a:spcAft>
                        <a:buClr>
                          <a:srgbClr val="000000"/>
                        </a:buClr>
                        <a:buSzPct val="100000"/>
                        <a:buFont typeface="Arial"/>
                        <a:buNone/>
                      </a:pPr>
                      <a:r>
                        <a:rPr lang="en-US" sz="2400" u="none" strike="noStrike" cap="none" dirty="0">
                          <a:latin typeface="Source Sans Pro" charset="0"/>
                          <a:ea typeface="Source Sans Pro" charset="0"/>
                          <a:cs typeface="Source Sans Pro" charset="0"/>
                        </a:rPr>
                        <a:t>Resource </a:t>
                      </a:r>
                      <a:r>
                        <a:rPr lang="en-US" sz="2400" u="none" strike="noStrike" cap="none" dirty="0" smtClean="0">
                          <a:latin typeface="Source Sans Pro" charset="0"/>
                          <a:ea typeface="Source Sans Pro" charset="0"/>
                          <a:cs typeface="Source Sans Pro" charset="0"/>
                        </a:rPr>
                        <a:t>Partners </a:t>
                      </a:r>
                      <a:r>
                        <a:rPr lang="en-US" sz="2400" u="none" strike="noStrike" cap="none" dirty="0">
                          <a:latin typeface="Source Sans Pro" charset="0"/>
                          <a:ea typeface="Source Sans Pro" charset="0"/>
                          <a:cs typeface="Source Sans Pro" charset="0"/>
                        </a:rPr>
                        <a:t>&amp; OFO</a:t>
                      </a:r>
                    </a:p>
                  </a:txBody>
                  <a:tcPr marL="28575" marR="2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52400" algn="l" rtl="0">
                        <a:lnSpc>
                          <a:spcPct val="115000"/>
                        </a:lnSpc>
                        <a:spcBef>
                          <a:spcPts val="0"/>
                        </a:spcBef>
                        <a:spcAft>
                          <a:spcPts val="0"/>
                        </a:spcAft>
                        <a:buClr>
                          <a:srgbClr val="000000"/>
                        </a:buClr>
                        <a:buSzPct val="100000"/>
                        <a:buFont typeface="Arial"/>
                        <a:buNone/>
                      </a:pPr>
                      <a:r>
                        <a:rPr lang="en-US" sz="2400" u="none" strike="noStrike" cap="none">
                          <a:latin typeface="Source Sans Pro" charset="0"/>
                          <a:ea typeface="Source Sans Pro" charset="0"/>
                          <a:cs typeface="Source Sans Pro" charset="0"/>
                        </a:rPr>
                        <a:t>GCBD</a:t>
                      </a:r>
                    </a:p>
                  </a:txBody>
                  <a:tcPr marL="28575" marR="2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1000">
                <a:tc>
                  <a:txBody>
                    <a:bodyPr/>
                    <a:lstStyle/>
                    <a:p>
                      <a:pPr marL="0" marR="0" lvl="0" indent="-152400" algn="l" rtl="0">
                        <a:lnSpc>
                          <a:spcPct val="115000"/>
                        </a:lnSpc>
                        <a:spcBef>
                          <a:spcPts val="0"/>
                        </a:spcBef>
                        <a:spcAft>
                          <a:spcPts val="0"/>
                        </a:spcAft>
                        <a:buClr>
                          <a:srgbClr val="000000"/>
                        </a:buClr>
                        <a:buSzPct val="100000"/>
                        <a:buFont typeface="Arial"/>
                        <a:buNone/>
                      </a:pPr>
                      <a:r>
                        <a:rPr lang="en-US" sz="2400" u="none" strike="noStrike" kern="1200" cap="none" dirty="0" smtClean="0">
                          <a:solidFill>
                            <a:schemeClr val="tx1"/>
                          </a:solidFill>
                          <a:latin typeface="Source Sans Pro" charset="0"/>
                          <a:ea typeface="Source Sans Pro" charset="0"/>
                          <a:cs typeface="Source Sans Pro" charset="0"/>
                        </a:rPr>
                        <a:t>Existing 8(a) Firm Walkthrough of Annual Update in Certify</a:t>
                      </a:r>
                      <a:endParaRPr lang="en-US" sz="2400" u="none" strike="noStrike" kern="1200" cap="none" dirty="0">
                        <a:solidFill>
                          <a:schemeClr val="tx1"/>
                        </a:solidFill>
                        <a:latin typeface="Source Sans Pro" charset="0"/>
                        <a:ea typeface="Source Sans Pro" charset="0"/>
                        <a:cs typeface="Source Sans Pro" charset="0"/>
                      </a:endParaRPr>
                    </a:p>
                  </a:txBody>
                  <a:tcPr marL="28575" marR="2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52400" algn="l" rtl="0">
                        <a:lnSpc>
                          <a:spcPct val="115000"/>
                        </a:lnSpc>
                        <a:spcBef>
                          <a:spcPts val="0"/>
                        </a:spcBef>
                        <a:spcAft>
                          <a:spcPts val="0"/>
                        </a:spcAft>
                        <a:buClr>
                          <a:srgbClr val="000000"/>
                        </a:buClr>
                        <a:buSzPct val="100000"/>
                        <a:buFont typeface="Arial"/>
                        <a:buNone/>
                      </a:pPr>
                      <a:r>
                        <a:rPr lang="en-US" sz="2400" u="none" strike="noStrike" cap="none" dirty="0">
                          <a:latin typeface="Source Sans Pro" charset="0"/>
                          <a:ea typeface="Source Sans Pro" charset="0"/>
                          <a:cs typeface="Source Sans Pro" charset="0"/>
                        </a:rPr>
                        <a:t>Wednesday, </a:t>
                      </a:r>
                      <a:r>
                        <a:rPr lang="en-US" sz="2400" u="none" strike="noStrike" cap="none" dirty="0" smtClean="0">
                          <a:latin typeface="Source Sans Pro" charset="0"/>
                          <a:ea typeface="Source Sans Pro" charset="0"/>
                          <a:cs typeface="Source Sans Pro" charset="0"/>
                        </a:rPr>
                        <a:t>12/13 </a:t>
                      </a:r>
                      <a:r>
                        <a:rPr lang="en-US" sz="2400" u="none" strike="noStrike" cap="none" dirty="0">
                          <a:latin typeface="Source Sans Pro" charset="0"/>
                          <a:ea typeface="Source Sans Pro" charset="0"/>
                          <a:cs typeface="Source Sans Pro" charset="0"/>
                        </a:rPr>
                        <a:t>@ 11AM-12PM EST</a:t>
                      </a:r>
                    </a:p>
                    <a:p>
                      <a:pPr marL="0" marR="0" lvl="0" indent="-152400" algn="l" rtl="0">
                        <a:lnSpc>
                          <a:spcPct val="115000"/>
                        </a:lnSpc>
                        <a:spcBef>
                          <a:spcPts val="0"/>
                        </a:spcBef>
                        <a:spcAft>
                          <a:spcPts val="0"/>
                        </a:spcAft>
                        <a:buClr>
                          <a:srgbClr val="000000"/>
                        </a:buClr>
                        <a:buSzPct val="100000"/>
                        <a:buFont typeface="Arial"/>
                        <a:buNone/>
                      </a:pPr>
                      <a:r>
                        <a:rPr lang="en-US" sz="2400" u="none" strike="noStrike" cap="none" dirty="0" smtClean="0">
                          <a:latin typeface="Source Sans Pro" charset="0"/>
                          <a:ea typeface="Source Sans Pro" charset="0"/>
                          <a:cs typeface="Source Sans Pro" charset="0"/>
                        </a:rPr>
                        <a:t>Thursday, 12/14 </a:t>
                      </a:r>
                      <a:r>
                        <a:rPr lang="en-US" sz="2400" u="none" strike="noStrike" cap="none" dirty="0">
                          <a:latin typeface="Source Sans Pro" charset="0"/>
                          <a:ea typeface="Source Sans Pro" charset="0"/>
                          <a:cs typeface="Source Sans Pro" charset="0"/>
                        </a:rPr>
                        <a:t>@ 2PM-3PM EST</a:t>
                      </a:r>
                    </a:p>
                  </a:txBody>
                  <a:tcPr marL="28575" marR="2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52400" algn="l" rtl="0">
                        <a:lnSpc>
                          <a:spcPct val="115000"/>
                        </a:lnSpc>
                        <a:spcBef>
                          <a:spcPts val="0"/>
                        </a:spcBef>
                        <a:spcAft>
                          <a:spcPts val="0"/>
                        </a:spcAft>
                        <a:buClr>
                          <a:srgbClr val="000000"/>
                        </a:buClr>
                        <a:buSzPct val="100000"/>
                        <a:buFont typeface="Arial"/>
                        <a:buNone/>
                      </a:pPr>
                      <a:r>
                        <a:rPr lang="en-US" sz="2400" u="none" strike="noStrike" cap="none" dirty="0">
                          <a:latin typeface="Source Sans Pro" charset="0"/>
                          <a:ea typeface="Source Sans Pro" charset="0"/>
                          <a:cs typeface="Source Sans Pro" charset="0"/>
                        </a:rPr>
                        <a:t>Current 8(a) firms</a:t>
                      </a:r>
                    </a:p>
                  </a:txBody>
                  <a:tcPr marL="28575" marR="2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52400" algn="l" rtl="0">
                        <a:lnSpc>
                          <a:spcPct val="115000"/>
                        </a:lnSpc>
                        <a:spcBef>
                          <a:spcPts val="0"/>
                        </a:spcBef>
                        <a:spcAft>
                          <a:spcPts val="0"/>
                        </a:spcAft>
                        <a:buClr>
                          <a:srgbClr val="000000"/>
                        </a:buClr>
                        <a:buSzPct val="100000"/>
                        <a:buFont typeface="Arial"/>
                        <a:buNone/>
                      </a:pPr>
                      <a:r>
                        <a:rPr lang="en-US" sz="2400" u="none" strike="noStrike" cap="none" dirty="0">
                          <a:latin typeface="Source Sans Pro" charset="0"/>
                          <a:ea typeface="Source Sans Pro" charset="0"/>
                          <a:cs typeface="Source Sans Pro" charset="0"/>
                        </a:rPr>
                        <a:t>Resource Partners, OFO, GCBD</a:t>
                      </a:r>
                    </a:p>
                  </a:txBody>
                  <a:tcPr marL="28575" marR="2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0506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endCxn id="6" idx="6"/>
          </p:cNvCxnSpPr>
          <p:nvPr/>
        </p:nvCxnSpPr>
        <p:spPr>
          <a:xfrm flipH="1">
            <a:off x="15125700" y="5715000"/>
            <a:ext cx="31623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876300" y="634901"/>
            <a:ext cx="5448300" cy="1350370"/>
          </a:xfrm>
        </p:spPr>
        <p:txBody>
          <a:bodyPr/>
          <a:lstStyle/>
          <a:p>
            <a:r>
              <a:rPr lang="en-US" dirty="0" smtClean="0"/>
              <a:t>Questions &amp;</a:t>
            </a:r>
            <a:br>
              <a:rPr lang="en-US" dirty="0" smtClean="0"/>
            </a:br>
            <a:r>
              <a:rPr lang="en-US" dirty="0" smtClean="0">
                <a:solidFill>
                  <a:schemeClr val="accent1"/>
                </a:solidFill>
              </a:rPr>
              <a:t>Feedback</a:t>
            </a:r>
            <a:endParaRPr lang="uk-UA" dirty="0">
              <a:solidFill>
                <a:schemeClr val="accent1"/>
              </a:solidFill>
            </a:endParaRPr>
          </a:p>
        </p:txBody>
      </p:sp>
      <p:sp>
        <p:nvSpPr>
          <p:cNvPr id="5" name="TextBox 4"/>
          <p:cNvSpPr txBox="1"/>
          <p:nvPr/>
        </p:nvSpPr>
        <p:spPr>
          <a:xfrm>
            <a:off x="1295400" y="4114800"/>
            <a:ext cx="9410700" cy="4154984"/>
          </a:xfrm>
          <a:prstGeom prst="rect">
            <a:avLst/>
          </a:prstGeom>
          <a:noFill/>
        </p:spPr>
        <p:txBody>
          <a:bodyPr wrap="square" rtlCol="0">
            <a:spAutoFit/>
          </a:bodyPr>
          <a:lstStyle/>
          <a:p>
            <a:pPr algn="r"/>
            <a:r>
              <a:rPr lang="en-US" sz="4400" b="1" dirty="0" smtClean="0">
                <a:latin typeface="Source Sans Pro" charset="0"/>
                <a:ea typeface="Source Sans Pro" charset="0"/>
                <a:cs typeface="Source Sans Pro" charset="0"/>
              </a:rPr>
              <a:t>Questions?</a:t>
            </a:r>
            <a:endParaRPr lang="en-US" sz="4400" b="1" dirty="0" smtClean="0">
              <a:solidFill>
                <a:schemeClr val="accent1"/>
              </a:solidFill>
              <a:latin typeface="Source Sans Pro" charset="0"/>
              <a:ea typeface="Source Sans Pro" charset="0"/>
              <a:cs typeface="Source Sans Pro" charset="0"/>
            </a:endParaRPr>
          </a:p>
          <a:p>
            <a:endParaRPr lang="en-US" sz="4400" b="1" dirty="0">
              <a:solidFill>
                <a:schemeClr val="accent1"/>
              </a:solidFill>
              <a:latin typeface="Source Sans Pro" charset="0"/>
              <a:ea typeface="Source Sans Pro" charset="0"/>
              <a:cs typeface="Source Sans Pro" charset="0"/>
            </a:endParaRPr>
          </a:p>
          <a:p>
            <a:endParaRPr lang="en-US" sz="4400" b="1" dirty="0" smtClean="0">
              <a:solidFill>
                <a:schemeClr val="accent1"/>
              </a:solidFill>
              <a:latin typeface="Source Sans Pro" charset="0"/>
              <a:ea typeface="Source Sans Pro" charset="0"/>
              <a:cs typeface="Source Sans Pro" charset="0"/>
            </a:endParaRPr>
          </a:p>
          <a:p>
            <a:r>
              <a:rPr lang="en-US" sz="4400" b="1" dirty="0" smtClean="0">
                <a:latin typeface="Source Sans Pro" charset="0"/>
                <a:ea typeface="Source Sans Pro" charset="0"/>
                <a:cs typeface="Source Sans Pro" charset="0"/>
              </a:rPr>
              <a:t>Send us your feedback:</a:t>
            </a:r>
          </a:p>
          <a:p>
            <a:r>
              <a:rPr lang="en-US" sz="4400" b="1" dirty="0">
                <a:solidFill>
                  <a:schemeClr val="accent1"/>
                </a:solidFill>
                <a:latin typeface="Source Sans Pro" charset="0"/>
                <a:ea typeface="Source Sans Pro" charset="0"/>
                <a:cs typeface="Source Sans Pro" charset="0"/>
                <a:hlinkClick r:id="rId3"/>
              </a:rPr>
              <a:t>https://certify.ideas.aha.io/</a:t>
            </a:r>
            <a:r>
              <a:rPr lang="en-US" sz="4400" b="1" dirty="0" smtClean="0">
                <a:solidFill>
                  <a:schemeClr val="accent1"/>
                </a:solidFill>
                <a:latin typeface="Source Sans Pro" charset="0"/>
                <a:ea typeface="Source Sans Pro" charset="0"/>
                <a:cs typeface="Source Sans Pro" charset="0"/>
                <a:hlinkClick r:id="rId3"/>
              </a:rPr>
              <a:t>ideas</a:t>
            </a:r>
            <a:endParaRPr lang="en-US" sz="4400" b="1" dirty="0" smtClean="0">
              <a:solidFill>
                <a:schemeClr val="accent1"/>
              </a:solidFill>
              <a:latin typeface="Source Sans Pro" charset="0"/>
              <a:ea typeface="Source Sans Pro" charset="0"/>
              <a:cs typeface="Source Sans Pro" charset="0"/>
            </a:endParaRPr>
          </a:p>
          <a:p>
            <a:endParaRPr lang="uk-UA" sz="4400" b="1" dirty="0">
              <a:solidFill>
                <a:schemeClr val="accent1"/>
              </a:solidFill>
              <a:latin typeface="Source Sans Pro" charset="0"/>
              <a:ea typeface="Source Sans Pro" charset="0"/>
              <a:cs typeface="Source Sans Pro" charset="0"/>
            </a:endParaRPr>
          </a:p>
        </p:txBody>
      </p:sp>
      <p:sp>
        <p:nvSpPr>
          <p:cNvPr id="6" name="Oval 5"/>
          <p:cNvSpPr/>
          <p:nvPr/>
        </p:nvSpPr>
        <p:spPr>
          <a:xfrm>
            <a:off x="11239500" y="3771900"/>
            <a:ext cx="3886200" cy="38862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11582400" y="3492074"/>
            <a:ext cx="3352800" cy="4508927"/>
          </a:xfrm>
          <a:prstGeom prst="rect">
            <a:avLst/>
          </a:prstGeom>
          <a:noFill/>
        </p:spPr>
        <p:txBody>
          <a:bodyPr wrap="square" rtlCol="0">
            <a:spAutoFit/>
          </a:bodyPr>
          <a:lstStyle/>
          <a:p>
            <a:pPr algn="ctr"/>
            <a:r>
              <a:rPr lang="en-US" sz="28700" b="1" dirty="0">
                <a:solidFill>
                  <a:schemeClr val="accent1"/>
                </a:solidFill>
              </a:rPr>
              <a:t>?</a:t>
            </a:r>
            <a:endParaRPr lang="uk-UA" sz="28700" b="1" dirty="0">
              <a:solidFill>
                <a:schemeClr val="accent1"/>
              </a:solidFill>
            </a:endParaRPr>
          </a:p>
        </p:txBody>
      </p:sp>
    </p:spTree>
    <p:extLst>
      <p:ext uri="{BB962C8B-B14F-4D97-AF65-F5344CB8AC3E}">
        <p14:creationId xmlns:p14="http://schemas.microsoft.com/office/powerpoint/2010/main" val="3580804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pexels-photo-392018.jpe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107" b="3107"/>
          <a:stretch>
            <a:fillRect/>
          </a:stretch>
        </p:blipFill>
        <p:spPr/>
      </p:pic>
      <p:sp>
        <p:nvSpPr>
          <p:cNvPr id="17" name="Rectangle 16"/>
          <p:cNvSpPr/>
          <p:nvPr/>
        </p:nvSpPr>
        <p:spPr>
          <a:xfrm>
            <a:off x="0" y="-76200"/>
            <a:ext cx="18288000" cy="115062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nvGrpSpPr>
          <p:cNvPr id="21" name="Group 20"/>
          <p:cNvGrpSpPr/>
          <p:nvPr/>
        </p:nvGrpSpPr>
        <p:grpSpPr>
          <a:xfrm>
            <a:off x="0" y="0"/>
            <a:ext cx="18288000" cy="11430000"/>
            <a:chOff x="0" y="-571500"/>
            <a:chExt cx="6400800" cy="11430000"/>
          </a:xfrm>
        </p:grpSpPr>
        <p:sp>
          <p:nvSpPr>
            <p:cNvPr id="5" name="Rectangle 4"/>
            <p:cNvSpPr/>
            <p:nvPr/>
          </p:nvSpPr>
          <p:spPr>
            <a:xfrm>
              <a:off x="0" y="-571500"/>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12" name="Straight Connector 11"/>
            <p:cNvCxnSpPr/>
            <p:nvPr/>
          </p:nvCxnSpPr>
          <p:spPr>
            <a:xfrm flipV="1">
              <a:off x="266700" y="-22324"/>
              <a:ext cx="0" cy="68580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907" y="2981741"/>
              <a:ext cx="4864100" cy="7571303"/>
            </a:xfrm>
            <a:prstGeom prst="rect">
              <a:avLst/>
            </a:prstGeom>
            <a:noFill/>
          </p:spPr>
          <p:txBody>
            <a:bodyPr wrap="square" rtlCol="0">
              <a:spAutoFit/>
            </a:bodyPr>
            <a:lstStyle/>
            <a:p>
              <a:pPr algn="r"/>
              <a:r>
                <a:rPr lang="en-US" sz="5400" b="1" dirty="0">
                  <a:solidFill>
                    <a:schemeClr val="bg1"/>
                  </a:solidFill>
                </a:rPr>
                <a:t>To create a </a:t>
              </a:r>
              <a:r>
                <a:rPr lang="en-US" sz="5400" b="1" dirty="0">
                  <a:solidFill>
                    <a:schemeClr val="accent1"/>
                  </a:solidFill>
                </a:rPr>
                <a:t>one-stop shop</a:t>
              </a:r>
              <a:r>
                <a:rPr lang="en-US" sz="5400" b="1" dirty="0">
                  <a:solidFill>
                    <a:schemeClr val="bg1"/>
                  </a:solidFill>
                </a:rPr>
                <a:t> for small business to apply for SBA Small Business Programs. </a:t>
              </a:r>
            </a:p>
            <a:p>
              <a:pPr algn="r"/>
              <a:endParaRPr lang="en-US" sz="5400" b="1" dirty="0">
                <a:solidFill>
                  <a:schemeClr val="bg1"/>
                </a:solidFill>
              </a:endParaRPr>
            </a:p>
            <a:p>
              <a:pPr algn="r"/>
              <a:r>
                <a:rPr lang="en-US" sz="5400" b="1" dirty="0">
                  <a:solidFill>
                    <a:schemeClr val="bg1"/>
                  </a:solidFill>
                </a:rPr>
                <a:t>To help SBA build </a:t>
              </a:r>
              <a:r>
                <a:rPr lang="en-US" sz="5400" b="1" dirty="0">
                  <a:solidFill>
                    <a:srgbClr val="1FBAD7"/>
                  </a:solidFill>
                </a:rPr>
                <a:t>an effective, efficient, and accountable case management system</a:t>
              </a:r>
              <a:r>
                <a:rPr lang="en-US" sz="5400" b="1" dirty="0">
                  <a:solidFill>
                    <a:schemeClr val="bg1"/>
                  </a:solidFill>
                </a:rPr>
                <a:t>.</a:t>
              </a:r>
            </a:p>
            <a:p>
              <a:pPr algn="ctr"/>
              <a:endParaRPr lang="en-US" sz="5400" b="1" dirty="0">
                <a:solidFill>
                  <a:schemeClr val="bg1"/>
                </a:solidFill>
                <a:latin typeface="Source Sans Pro" charset="0"/>
                <a:ea typeface="Source Sans Pro" charset="0"/>
                <a:cs typeface="Source Sans Pro" charset="0"/>
              </a:endParaRPr>
            </a:p>
            <a:p>
              <a:pPr algn="ctr"/>
              <a:endParaRPr lang="en-US" sz="5400" b="1" dirty="0">
                <a:solidFill>
                  <a:schemeClr val="bg1"/>
                </a:solidFill>
                <a:latin typeface="Source Sans Pro" charset="0"/>
                <a:ea typeface="Source Sans Pro" charset="0"/>
                <a:cs typeface="Source Sans Pro" charset="0"/>
              </a:endParaRPr>
            </a:p>
          </p:txBody>
        </p:sp>
      </p:grpSp>
      <p:sp>
        <p:nvSpPr>
          <p:cNvPr id="15" name="Title 4"/>
          <p:cNvSpPr txBox="1">
            <a:spLocks/>
          </p:cNvSpPr>
          <p:nvPr/>
        </p:nvSpPr>
        <p:spPr>
          <a:xfrm>
            <a:off x="876300" y="634901"/>
            <a:ext cx="8496300" cy="135037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400" b="1" dirty="0" smtClean="0">
                <a:solidFill>
                  <a:schemeClr val="accent1"/>
                </a:solidFill>
                <a:latin typeface="Source Sans Pro" charset="0"/>
                <a:ea typeface="Source Sans Pro" charset="0"/>
                <a:cs typeface="Source Sans Pro" charset="0"/>
              </a:rPr>
              <a:t>Our mission</a:t>
            </a:r>
            <a:endParaRPr lang="uk-UA" sz="4400" b="1" dirty="0">
              <a:solidFill>
                <a:schemeClr val="accent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1724250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97828"/>
            <a:ext cx="2286000" cy="1338828"/>
          </a:xfrm>
        </p:spPr>
        <p:txBody>
          <a:bodyPr/>
          <a:lstStyle/>
          <a:p>
            <a:r>
              <a:rPr lang="en-US" dirty="0" smtClean="0">
                <a:latin typeface="Source Sans Pro" charset="0"/>
                <a:ea typeface="Source Sans Pro" charset="0"/>
                <a:cs typeface="Source Sans Pro" charset="0"/>
              </a:rPr>
              <a:t>Before </a:t>
            </a:r>
            <a:br>
              <a:rPr lang="en-US" dirty="0" smtClean="0">
                <a:latin typeface="Source Sans Pro" charset="0"/>
                <a:ea typeface="Source Sans Pro" charset="0"/>
                <a:cs typeface="Source Sans Pro" charset="0"/>
              </a:rPr>
            </a:br>
            <a:r>
              <a:rPr lang="en-US" dirty="0" smtClean="0">
                <a:solidFill>
                  <a:schemeClr val="accent1"/>
                </a:solidFill>
                <a:latin typeface="Source Sans Pro" charset="0"/>
                <a:ea typeface="Source Sans Pro" charset="0"/>
                <a:cs typeface="Source Sans Pro" charset="0"/>
              </a:rPr>
              <a:t>Certify</a:t>
            </a:r>
            <a:endParaRPr lang="uk-UA" sz="6000" dirty="0">
              <a:latin typeface="Source Sans Pro" charset="0"/>
              <a:ea typeface="Source Sans Pro" charset="0"/>
              <a:cs typeface="Source Sans Pro" charset="0"/>
            </a:endParaRPr>
          </a:p>
        </p:txBody>
      </p:sp>
      <p:grpSp>
        <p:nvGrpSpPr>
          <p:cNvPr id="15" name="Group 14"/>
          <p:cNvGrpSpPr/>
          <p:nvPr/>
        </p:nvGrpSpPr>
        <p:grpSpPr>
          <a:xfrm>
            <a:off x="9601200" y="3962400"/>
            <a:ext cx="6934200" cy="2677656"/>
            <a:chOff x="1714500" y="3057489"/>
            <a:chExt cx="6934200" cy="2677656"/>
          </a:xfrm>
        </p:grpSpPr>
        <p:sp>
          <p:nvSpPr>
            <p:cNvPr id="11" name="Rectangle 10"/>
            <p:cNvSpPr/>
            <p:nvPr/>
          </p:nvSpPr>
          <p:spPr>
            <a:xfrm>
              <a:off x="3390900" y="3057489"/>
              <a:ext cx="5257800" cy="2677656"/>
            </a:xfrm>
            <a:prstGeom prst="rect">
              <a:avLst/>
            </a:prstGeom>
          </p:spPr>
          <p:txBody>
            <a:bodyPr wrap="square">
              <a:spAutoFit/>
            </a:bodyPr>
            <a:lstStyle/>
            <a:p>
              <a:r>
                <a:rPr lang="en-US" sz="2800" dirty="0">
                  <a:solidFill>
                    <a:schemeClr val="tx2">
                      <a:lumMod val="50000"/>
                    </a:schemeClr>
                  </a:solidFill>
                </a:rPr>
                <a:t>Small businesses downloaded forms, </a:t>
              </a:r>
              <a:r>
                <a:rPr lang="en-US" sz="2800" b="1" dirty="0">
                  <a:solidFill>
                    <a:schemeClr val="tx2">
                      <a:lumMod val="50000"/>
                    </a:schemeClr>
                  </a:solidFill>
                </a:rPr>
                <a:t>printed </a:t>
              </a:r>
              <a:r>
                <a:rPr lang="en-US" sz="2800" dirty="0">
                  <a:solidFill>
                    <a:schemeClr val="tx2">
                      <a:lumMod val="50000"/>
                    </a:schemeClr>
                  </a:solidFill>
                </a:rPr>
                <a:t>all required supporting documents, </a:t>
              </a:r>
              <a:r>
                <a:rPr lang="en-US" sz="2800" b="1" dirty="0">
                  <a:solidFill>
                    <a:schemeClr val="tx2">
                      <a:lumMod val="50000"/>
                    </a:schemeClr>
                  </a:solidFill>
                </a:rPr>
                <a:t>and mailed </a:t>
              </a:r>
              <a:r>
                <a:rPr lang="en-US" sz="2800" dirty="0">
                  <a:solidFill>
                    <a:schemeClr val="tx2">
                      <a:lumMod val="50000"/>
                    </a:schemeClr>
                  </a:solidFill>
                </a:rPr>
                <a:t>reams of paper to SBA simply to apply to the 8(a) </a:t>
              </a:r>
              <a:r>
                <a:rPr lang="en-US" sz="2800" dirty="0" smtClean="0">
                  <a:solidFill>
                    <a:schemeClr val="tx2">
                      <a:lumMod val="50000"/>
                    </a:schemeClr>
                  </a:solidFill>
                </a:rPr>
                <a:t>program.</a:t>
              </a:r>
              <a:r>
                <a:rPr lang="en-US" sz="2800" dirty="0">
                  <a:solidFill>
                    <a:schemeClr val="tx2">
                      <a:lumMod val="50000"/>
                    </a:schemeClr>
                  </a:solidFill>
                </a:rPr>
                <a:t/>
              </a:r>
              <a:br>
                <a:rPr lang="en-US" sz="2800" dirty="0">
                  <a:solidFill>
                    <a:schemeClr val="tx2">
                      <a:lumMod val="50000"/>
                    </a:schemeClr>
                  </a:solidFill>
                </a:rPr>
              </a:br>
              <a:endParaRPr lang="en-US" sz="2800" dirty="0">
                <a:solidFill>
                  <a:schemeClr val="tx2">
                    <a:lumMod val="50000"/>
                  </a:schemeClr>
                </a:solidFill>
              </a:endParaRPr>
            </a:p>
          </p:txBody>
        </p:sp>
        <p:grpSp>
          <p:nvGrpSpPr>
            <p:cNvPr id="9" name="Group 8"/>
            <p:cNvGrpSpPr/>
            <p:nvPr/>
          </p:nvGrpSpPr>
          <p:grpSpPr>
            <a:xfrm>
              <a:off x="1714500" y="3057489"/>
              <a:ext cx="1600200" cy="1600200"/>
              <a:chOff x="1714500" y="3057489"/>
              <a:chExt cx="1600200" cy="1600200"/>
            </a:xfrm>
          </p:grpSpPr>
          <p:sp>
            <p:nvSpPr>
              <p:cNvPr id="2" name="Oval 1"/>
              <p:cNvSpPr/>
              <p:nvPr/>
            </p:nvSpPr>
            <p:spPr>
              <a:xfrm>
                <a:off x="1714500" y="3057489"/>
                <a:ext cx="1600200" cy="16002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1" name="Freeform 87"/>
              <p:cNvSpPr>
                <a:spLocks noEditPoints="1"/>
              </p:cNvSpPr>
              <p:nvPr/>
            </p:nvSpPr>
            <p:spPr bwMode="auto">
              <a:xfrm>
                <a:off x="2122662" y="3526621"/>
                <a:ext cx="783876" cy="661936"/>
              </a:xfrm>
              <a:custGeom>
                <a:avLst/>
                <a:gdLst>
                  <a:gd name="T0" fmla="*/ 116 w 176"/>
                  <a:gd name="T1" fmla="*/ 32 h 144"/>
                  <a:gd name="T2" fmla="*/ 116 w 176"/>
                  <a:gd name="T3" fmla="*/ 24 h 144"/>
                  <a:gd name="T4" fmla="*/ 80 w 176"/>
                  <a:gd name="T5" fmla="*/ 28 h 144"/>
                  <a:gd name="T6" fmla="*/ 132 w 176"/>
                  <a:gd name="T7" fmla="*/ 32 h 144"/>
                  <a:gd name="T8" fmla="*/ 132 w 176"/>
                  <a:gd name="T9" fmla="*/ 24 h 144"/>
                  <a:gd name="T10" fmla="*/ 132 w 176"/>
                  <a:gd name="T11" fmla="*/ 32 h 144"/>
                  <a:gd name="T12" fmla="*/ 152 w 176"/>
                  <a:gd name="T13" fmla="*/ 28 h 144"/>
                  <a:gd name="T14" fmla="*/ 144 w 176"/>
                  <a:gd name="T15" fmla="*/ 28 h 144"/>
                  <a:gd name="T16" fmla="*/ 148 w 176"/>
                  <a:gd name="T17" fmla="*/ 64 h 144"/>
                  <a:gd name="T18" fmla="*/ 112 w 176"/>
                  <a:gd name="T19" fmla="*/ 68 h 144"/>
                  <a:gd name="T20" fmla="*/ 148 w 176"/>
                  <a:gd name="T21" fmla="*/ 72 h 144"/>
                  <a:gd name="T22" fmla="*/ 148 w 176"/>
                  <a:gd name="T23" fmla="*/ 64 h 144"/>
                  <a:gd name="T24" fmla="*/ 116 w 176"/>
                  <a:gd name="T25" fmla="*/ 80 h 144"/>
                  <a:gd name="T26" fmla="*/ 116 w 176"/>
                  <a:gd name="T27" fmla="*/ 88 h 144"/>
                  <a:gd name="T28" fmla="*/ 152 w 176"/>
                  <a:gd name="T29" fmla="*/ 84 h 144"/>
                  <a:gd name="T30" fmla="*/ 148 w 176"/>
                  <a:gd name="T31" fmla="*/ 48 h 144"/>
                  <a:gd name="T32" fmla="*/ 112 w 176"/>
                  <a:gd name="T33" fmla="*/ 52 h 144"/>
                  <a:gd name="T34" fmla="*/ 148 w 176"/>
                  <a:gd name="T35" fmla="*/ 56 h 144"/>
                  <a:gd name="T36" fmla="*/ 148 w 176"/>
                  <a:gd name="T37" fmla="*/ 48 h 144"/>
                  <a:gd name="T38" fmla="*/ 72 w 176"/>
                  <a:gd name="T39" fmla="*/ 28 h 144"/>
                  <a:gd name="T40" fmla="*/ 64 w 176"/>
                  <a:gd name="T41" fmla="*/ 28 h 144"/>
                  <a:gd name="T42" fmla="*/ 52 w 176"/>
                  <a:gd name="T43" fmla="*/ 104 h 144"/>
                  <a:gd name="T44" fmla="*/ 152 w 176"/>
                  <a:gd name="T45" fmla="*/ 100 h 144"/>
                  <a:gd name="T46" fmla="*/ 52 w 176"/>
                  <a:gd name="T47" fmla="*/ 96 h 144"/>
                  <a:gd name="T48" fmla="*/ 52 w 176"/>
                  <a:gd name="T49" fmla="*/ 104 h 144"/>
                  <a:gd name="T50" fmla="*/ 148 w 176"/>
                  <a:gd name="T51" fmla="*/ 120 h 144"/>
                  <a:gd name="T52" fmla="*/ 148 w 176"/>
                  <a:gd name="T53" fmla="*/ 112 h 144"/>
                  <a:gd name="T54" fmla="*/ 48 w 176"/>
                  <a:gd name="T55" fmla="*/ 116 h 144"/>
                  <a:gd name="T56" fmla="*/ 168 w 176"/>
                  <a:gd name="T57" fmla="*/ 0 h 144"/>
                  <a:gd name="T58" fmla="*/ 24 w 176"/>
                  <a:gd name="T59" fmla="*/ 8 h 144"/>
                  <a:gd name="T60" fmla="*/ 8 w 176"/>
                  <a:gd name="T61" fmla="*/ 24 h 144"/>
                  <a:gd name="T62" fmla="*/ 0 w 176"/>
                  <a:gd name="T63" fmla="*/ 120 h 144"/>
                  <a:gd name="T64" fmla="*/ 168 w 176"/>
                  <a:gd name="T65" fmla="*/ 144 h 144"/>
                  <a:gd name="T66" fmla="*/ 176 w 176"/>
                  <a:gd name="T67" fmla="*/ 8 h 144"/>
                  <a:gd name="T68" fmla="*/ 168 w 176"/>
                  <a:gd name="T69" fmla="*/ 136 h 144"/>
                  <a:gd name="T70" fmla="*/ 8 w 176"/>
                  <a:gd name="T71" fmla="*/ 120 h 144"/>
                  <a:gd name="T72" fmla="*/ 24 w 176"/>
                  <a:gd name="T73" fmla="*/ 32 h 144"/>
                  <a:gd name="T74" fmla="*/ 28 w 176"/>
                  <a:gd name="T75" fmla="*/ 120 h 144"/>
                  <a:gd name="T76" fmla="*/ 32 w 176"/>
                  <a:gd name="T77" fmla="*/ 8 h 144"/>
                  <a:gd name="T78" fmla="*/ 168 w 176"/>
                  <a:gd name="T79" fmla="*/ 136 h 144"/>
                  <a:gd name="T80" fmla="*/ 56 w 176"/>
                  <a:gd name="T81" fmla="*/ 28 h 144"/>
                  <a:gd name="T82" fmla="*/ 48 w 176"/>
                  <a:gd name="T83" fmla="*/ 28 h 144"/>
                  <a:gd name="T84" fmla="*/ 52 w 176"/>
                  <a:gd name="T85" fmla="*/ 88 h 144"/>
                  <a:gd name="T86" fmla="*/ 96 w 176"/>
                  <a:gd name="T87" fmla="*/ 84 h 144"/>
                  <a:gd name="T88" fmla="*/ 92 w 176"/>
                  <a:gd name="T89" fmla="*/ 48 h 144"/>
                  <a:gd name="T90" fmla="*/ 48 w 176"/>
                  <a:gd name="T91" fmla="*/ 52 h 144"/>
                  <a:gd name="T92" fmla="*/ 52 w 176"/>
                  <a:gd name="T93" fmla="*/ 88 h 144"/>
                  <a:gd name="T94" fmla="*/ 88 w 176"/>
                  <a:gd name="T95" fmla="*/ 56 h 144"/>
                  <a:gd name="T96" fmla="*/ 56 w 176"/>
                  <a:gd name="T97"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44">
                    <a:moveTo>
                      <a:pt x="84" y="32"/>
                    </a:moveTo>
                    <a:cubicBezTo>
                      <a:pt x="116" y="32"/>
                      <a:pt x="116" y="32"/>
                      <a:pt x="116" y="32"/>
                    </a:cubicBezTo>
                    <a:cubicBezTo>
                      <a:pt x="118" y="32"/>
                      <a:pt x="120" y="30"/>
                      <a:pt x="120" y="28"/>
                    </a:cubicBezTo>
                    <a:cubicBezTo>
                      <a:pt x="120" y="26"/>
                      <a:pt x="118" y="24"/>
                      <a:pt x="116" y="24"/>
                    </a:cubicBezTo>
                    <a:cubicBezTo>
                      <a:pt x="84" y="24"/>
                      <a:pt x="84" y="24"/>
                      <a:pt x="84" y="24"/>
                    </a:cubicBezTo>
                    <a:cubicBezTo>
                      <a:pt x="82" y="24"/>
                      <a:pt x="80" y="26"/>
                      <a:pt x="80" y="28"/>
                    </a:cubicBezTo>
                    <a:cubicBezTo>
                      <a:pt x="80" y="30"/>
                      <a:pt x="82" y="32"/>
                      <a:pt x="84" y="32"/>
                    </a:cubicBezTo>
                    <a:moveTo>
                      <a:pt x="132" y="32"/>
                    </a:moveTo>
                    <a:cubicBezTo>
                      <a:pt x="134" y="32"/>
                      <a:pt x="136" y="30"/>
                      <a:pt x="136" y="28"/>
                    </a:cubicBezTo>
                    <a:cubicBezTo>
                      <a:pt x="136" y="26"/>
                      <a:pt x="134" y="24"/>
                      <a:pt x="132" y="24"/>
                    </a:cubicBezTo>
                    <a:cubicBezTo>
                      <a:pt x="130" y="24"/>
                      <a:pt x="128" y="26"/>
                      <a:pt x="128" y="28"/>
                    </a:cubicBezTo>
                    <a:cubicBezTo>
                      <a:pt x="128" y="30"/>
                      <a:pt x="130" y="32"/>
                      <a:pt x="132" y="32"/>
                    </a:cubicBezTo>
                    <a:moveTo>
                      <a:pt x="148" y="32"/>
                    </a:moveTo>
                    <a:cubicBezTo>
                      <a:pt x="150" y="32"/>
                      <a:pt x="152" y="30"/>
                      <a:pt x="152" y="28"/>
                    </a:cubicBezTo>
                    <a:cubicBezTo>
                      <a:pt x="152" y="26"/>
                      <a:pt x="150" y="24"/>
                      <a:pt x="148" y="24"/>
                    </a:cubicBezTo>
                    <a:cubicBezTo>
                      <a:pt x="146" y="24"/>
                      <a:pt x="144" y="26"/>
                      <a:pt x="144" y="28"/>
                    </a:cubicBezTo>
                    <a:cubicBezTo>
                      <a:pt x="144" y="30"/>
                      <a:pt x="146" y="32"/>
                      <a:pt x="148" y="32"/>
                    </a:cubicBezTo>
                    <a:moveTo>
                      <a:pt x="148" y="64"/>
                    </a:moveTo>
                    <a:cubicBezTo>
                      <a:pt x="116" y="64"/>
                      <a:pt x="116" y="64"/>
                      <a:pt x="116" y="64"/>
                    </a:cubicBezTo>
                    <a:cubicBezTo>
                      <a:pt x="114" y="64"/>
                      <a:pt x="112" y="66"/>
                      <a:pt x="112" y="68"/>
                    </a:cubicBezTo>
                    <a:cubicBezTo>
                      <a:pt x="112" y="70"/>
                      <a:pt x="114" y="72"/>
                      <a:pt x="116" y="72"/>
                    </a:cubicBezTo>
                    <a:cubicBezTo>
                      <a:pt x="148" y="72"/>
                      <a:pt x="148" y="72"/>
                      <a:pt x="148" y="72"/>
                    </a:cubicBezTo>
                    <a:cubicBezTo>
                      <a:pt x="150" y="72"/>
                      <a:pt x="152" y="70"/>
                      <a:pt x="152" y="68"/>
                    </a:cubicBezTo>
                    <a:cubicBezTo>
                      <a:pt x="152" y="66"/>
                      <a:pt x="150" y="64"/>
                      <a:pt x="148" y="64"/>
                    </a:cubicBezTo>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48"/>
                    </a:moveTo>
                    <a:cubicBezTo>
                      <a:pt x="116" y="48"/>
                      <a:pt x="116" y="48"/>
                      <a:pt x="116" y="48"/>
                    </a:cubicBezTo>
                    <a:cubicBezTo>
                      <a:pt x="114" y="48"/>
                      <a:pt x="112" y="50"/>
                      <a:pt x="112" y="52"/>
                    </a:cubicBezTo>
                    <a:cubicBezTo>
                      <a:pt x="112" y="54"/>
                      <a:pt x="114" y="56"/>
                      <a:pt x="116" y="56"/>
                    </a:cubicBezTo>
                    <a:cubicBezTo>
                      <a:pt x="148" y="56"/>
                      <a:pt x="148" y="56"/>
                      <a:pt x="148" y="56"/>
                    </a:cubicBezTo>
                    <a:cubicBezTo>
                      <a:pt x="150" y="56"/>
                      <a:pt x="152" y="54"/>
                      <a:pt x="152" y="52"/>
                    </a:cubicBezTo>
                    <a:cubicBezTo>
                      <a:pt x="152" y="50"/>
                      <a:pt x="150" y="48"/>
                      <a:pt x="148" y="48"/>
                    </a:cubicBezTo>
                    <a:moveTo>
                      <a:pt x="68" y="32"/>
                    </a:moveTo>
                    <a:cubicBezTo>
                      <a:pt x="70" y="32"/>
                      <a:pt x="72" y="30"/>
                      <a:pt x="72" y="28"/>
                    </a:cubicBezTo>
                    <a:cubicBezTo>
                      <a:pt x="72" y="26"/>
                      <a:pt x="70" y="24"/>
                      <a:pt x="68" y="24"/>
                    </a:cubicBezTo>
                    <a:cubicBezTo>
                      <a:pt x="66" y="24"/>
                      <a:pt x="64" y="26"/>
                      <a:pt x="64" y="28"/>
                    </a:cubicBezTo>
                    <a:cubicBezTo>
                      <a:pt x="64" y="30"/>
                      <a:pt x="66" y="32"/>
                      <a:pt x="68" y="32"/>
                    </a:cubicBezTo>
                    <a:moveTo>
                      <a:pt x="52" y="104"/>
                    </a:moveTo>
                    <a:cubicBezTo>
                      <a:pt x="148" y="104"/>
                      <a:pt x="148" y="104"/>
                      <a:pt x="148" y="104"/>
                    </a:cubicBezTo>
                    <a:cubicBezTo>
                      <a:pt x="150" y="104"/>
                      <a:pt x="152" y="102"/>
                      <a:pt x="152" y="100"/>
                    </a:cubicBezTo>
                    <a:cubicBezTo>
                      <a:pt x="152" y="98"/>
                      <a:pt x="150" y="96"/>
                      <a:pt x="148" y="96"/>
                    </a:cubicBezTo>
                    <a:cubicBezTo>
                      <a:pt x="52" y="96"/>
                      <a:pt x="52" y="96"/>
                      <a:pt x="52" y="96"/>
                    </a:cubicBezTo>
                    <a:cubicBezTo>
                      <a:pt x="50" y="96"/>
                      <a:pt x="48" y="98"/>
                      <a:pt x="48" y="100"/>
                    </a:cubicBezTo>
                    <a:cubicBezTo>
                      <a:pt x="48" y="102"/>
                      <a:pt x="50" y="104"/>
                      <a:pt x="52" y="104"/>
                    </a:cubicBezTo>
                    <a:moveTo>
                      <a:pt x="52" y="120"/>
                    </a:moveTo>
                    <a:cubicBezTo>
                      <a:pt x="148" y="120"/>
                      <a:pt x="148" y="120"/>
                      <a:pt x="148" y="120"/>
                    </a:cubicBezTo>
                    <a:cubicBezTo>
                      <a:pt x="150" y="120"/>
                      <a:pt x="152" y="118"/>
                      <a:pt x="152" y="116"/>
                    </a:cubicBezTo>
                    <a:cubicBezTo>
                      <a:pt x="152" y="114"/>
                      <a:pt x="150" y="112"/>
                      <a:pt x="148" y="112"/>
                    </a:cubicBezTo>
                    <a:cubicBezTo>
                      <a:pt x="52" y="112"/>
                      <a:pt x="52" y="112"/>
                      <a:pt x="52" y="112"/>
                    </a:cubicBezTo>
                    <a:cubicBezTo>
                      <a:pt x="50" y="112"/>
                      <a:pt x="48" y="114"/>
                      <a:pt x="48" y="116"/>
                    </a:cubicBezTo>
                    <a:cubicBezTo>
                      <a:pt x="48" y="118"/>
                      <a:pt x="50" y="120"/>
                      <a:pt x="52" y="120"/>
                    </a:cubicBezTo>
                    <a:moveTo>
                      <a:pt x="168" y="0"/>
                    </a:moveTo>
                    <a:cubicBezTo>
                      <a:pt x="32" y="0"/>
                      <a:pt x="32" y="0"/>
                      <a:pt x="32" y="0"/>
                    </a:cubicBezTo>
                    <a:cubicBezTo>
                      <a:pt x="28" y="0"/>
                      <a:pt x="24" y="4"/>
                      <a:pt x="24" y="8"/>
                    </a:cubicBezTo>
                    <a:cubicBezTo>
                      <a:pt x="24" y="24"/>
                      <a:pt x="24" y="24"/>
                      <a:pt x="24" y="24"/>
                    </a:cubicBezTo>
                    <a:cubicBezTo>
                      <a:pt x="8" y="24"/>
                      <a:pt x="8" y="24"/>
                      <a:pt x="8" y="24"/>
                    </a:cubicBezTo>
                    <a:cubicBezTo>
                      <a:pt x="4" y="24"/>
                      <a:pt x="0" y="28"/>
                      <a:pt x="0" y="32"/>
                    </a:cubicBezTo>
                    <a:cubicBezTo>
                      <a:pt x="0" y="120"/>
                      <a:pt x="0" y="120"/>
                      <a:pt x="0" y="120"/>
                    </a:cubicBezTo>
                    <a:cubicBezTo>
                      <a:pt x="0" y="133"/>
                      <a:pt x="11" y="144"/>
                      <a:pt x="24" y="144"/>
                    </a:cubicBezTo>
                    <a:cubicBezTo>
                      <a:pt x="168" y="144"/>
                      <a:pt x="168" y="144"/>
                      <a:pt x="168" y="144"/>
                    </a:cubicBezTo>
                    <a:cubicBezTo>
                      <a:pt x="172" y="144"/>
                      <a:pt x="176" y="140"/>
                      <a:pt x="176" y="136"/>
                    </a:cubicBezTo>
                    <a:cubicBezTo>
                      <a:pt x="176" y="8"/>
                      <a:pt x="176" y="8"/>
                      <a:pt x="176" y="8"/>
                    </a:cubicBezTo>
                    <a:cubicBezTo>
                      <a:pt x="176" y="4"/>
                      <a:pt x="172" y="0"/>
                      <a:pt x="168" y="0"/>
                    </a:cubicBezTo>
                    <a:moveTo>
                      <a:pt x="168" y="136"/>
                    </a:moveTo>
                    <a:cubicBezTo>
                      <a:pt x="24" y="136"/>
                      <a:pt x="24" y="136"/>
                      <a:pt x="24" y="136"/>
                    </a:cubicBezTo>
                    <a:cubicBezTo>
                      <a:pt x="15" y="136"/>
                      <a:pt x="8" y="129"/>
                      <a:pt x="8" y="120"/>
                    </a:cubicBezTo>
                    <a:cubicBezTo>
                      <a:pt x="8" y="32"/>
                      <a:pt x="8" y="32"/>
                      <a:pt x="8" y="32"/>
                    </a:cubicBezTo>
                    <a:cubicBezTo>
                      <a:pt x="24" y="32"/>
                      <a:pt x="24" y="32"/>
                      <a:pt x="24" y="32"/>
                    </a:cubicBezTo>
                    <a:cubicBezTo>
                      <a:pt x="24" y="116"/>
                      <a:pt x="24" y="116"/>
                      <a:pt x="24" y="116"/>
                    </a:cubicBezTo>
                    <a:cubicBezTo>
                      <a:pt x="24" y="118"/>
                      <a:pt x="26" y="120"/>
                      <a:pt x="28" y="120"/>
                    </a:cubicBezTo>
                    <a:cubicBezTo>
                      <a:pt x="30" y="120"/>
                      <a:pt x="32" y="118"/>
                      <a:pt x="32" y="116"/>
                    </a:cubicBezTo>
                    <a:cubicBezTo>
                      <a:pt x="32" y="8"/>
                      <a:pt x="32" y="8"/>
                      <a:pt x="32" y="8"/>
                    </a:cubicBezTo>
                    <a:cubicBezTo>
                      <a:pt x="168" y="8"/>
                      <a:pt x="168" y="8"/>
                      <a:pt x="168" y="8"/>
                    </a:cubicBezTo>
                    <a:lnTo>
                      <a:pt x="168" y="136"/>
                    </a:lnTo>
                    <a:close/>
                    <a:moveTo>
                      <a:pt x="52" y="32"/>
                    </a:moveTo>
                    <a:cubicBezTo>
                      <a:pt x="54" y="32"/>
                      <a:pt x="56" y="30"/>
                      <a:pt x="56" y="28"/>
                    </a:cubicBezTo>
                    <a:cubicBezTo>
                      <a:pt x="56" y="26"/>
                      <a:pt x="54" y="24"/>
                      <a:pt x="52" y="24"/>
                    </a:cubicBezTo>
                    <a:cubicBezTo>
                      <a:pt x="50" y="24"/>
                      <a:pt x="48" y="26"/>
                      <a:pt x="48" y="28"/>
                    </a:cubicBezTo>
                    <a:cubicBezTo>
                      <a:pt x="48" y="30"/>
                      <a:pt x="50" y="32"/>
                      <a:pt x="52" y="32"/>
                    </a:cubicBezTo>
                    <a:moveTo>
                      <a:pt x="52" y="88"/>
                    </a:moveTo>
                    <a:cubicBezTo>
                      <a:pt x="92" y="88"/>
                      <a:pt x="92" y="88"/>
                      <a:pt x="92" y="88"/>
                    </a:cubicBezTo>
                    <a:cubicBezTo>
                      <a:pt x="94" y="88"/>
                      <a:pt x="96" y="86"/>
                      <a:pt x="96" y="84"/>
                    </a:cubicBezTo>
                    <a:cubicBezTo>
                      <a:pt x="96" y="52"/>
                      <a:pt x="96" y="52"/>
                      <a:pt x="96" y="52"/>
                    </a:cubicBezTo>
                    <a:cubicBezTo>
                      <a:pt x="96" y="50"/>
                      <a:pt x="94" y="48"/>
                      <a:pt x="92" y="48"/>
                    </a:cubicBezTo>
                    <a:cubicBezTo>
                      <a:pt x="52" y="48"/>
                      <a:pt x="52" y="48"/>
                      <a:pt x="52" y="48"/>
                    </a:cubicBezTo>
                    <a:cubicBezTo>
                      <a:pt x="50" y="48"/>
                      <a:pt x="48" y="50"/>
                      <a:pt x="48" y="52"/>
                    </a:cubicBezTo>
                    <a:cubicBezTo>
                      <a:pt x="48" y="84"/>
                      <a:pt x="48" y="84"/>
                      <a:pt x="48" y="84"/>
                    </a:cubicBezTo>
                    <a:cubicBezTo>
                      <a:pt x="48" y="86"/>
                      <a:pt x="50" y="88"/>
                      <a:pt x="52" y="88"/>
                    </a:cubicBezTo>
                    <a:moveTo>
                      <a:pt x="56" y="56"/>
                    </a:moveTo>
                    <a:cubicBezTo>
                      <a:pt x="88" y="56"/>
                      <a:pt x="88" y="56"/>
                      <a:pt x="88" y="56"/>
                    </a:cubicBezTo>
                    <a:cubicBezTo>
                      <a:pt x="88" y="80"/>
                      <a:pt x="88" y="80"/>
                      <a:pt x="88" y="80"/>
                    </a:cubicBezTo>
                    <a:cubicBezTo>
                      <a:pt x="56" y="80"/>
                      <a:pt x="56" y="80"/>
                      <a:pt x="56" y="80"/>
                    </a:cubicBezTo>
                    <a:lnTo>
                      <a:pt x="56" y="5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grpSp>
        <p:nvGrpSpPr>
          <p:cNvPr id="16" name="Group 15"/>
          <p:cNvGrpSpPr/>
          <p:nvPr/>
        </p:nvGrpSpPr>
        <p:grpSpPr>
          <a:xfrm>
            <a:off x="9601200" y="7239000"/>
            <a:ext cx="6934200" cy="3184743"/>
            <a:chOff x="9639300" y="3057489"/>
            <a:chExt cx="6934200" cy="3184743"/>
          </a:xfrm>
        </p:grpSpPr>
        <p:grpSp>
          <p:nvGrpSpPr>
            <p:cNvPr id="6" name="Group 5"/>
            <p:cNvGrpSpPr/>
            <p:nvPr/>
          </p:nvGrpSpPr>
          <p:grpSpPr>
            <a:xfrm>
              <a:off x="11353800" y="3116938"/>
              <a:ext cx="5219700" cy="3125294"/>
              <a:chOff x="11353800" y="3057489"/>
              <a:chExt cx="5219700" cy="3125294"/>
            </a:xfrm>
          </p:grpSpPr>
          <p:sp>
            <p:nvSpPr>
              <p:cNvPr id="30" name="Rectangle 29"/>
              <p:cNvSpPr/>
              <p:nvPr/>
            </p:nvSpPr>
            <p:spPr>
              <a:xfrm>
                <a:off x="11391900" y="3074240"/>
                <a:ext cx="5181600" cy="3108543"/>
              </a:xfrm>
              <a:prstGeom prst="rect">
                <a:avLst/>
              </a:prstGeom>
            </p:spPr>
            <p:txBody>
              <a:bodyPr wrap="square">
                <a:spAutoFit/>
              </a:bodyPr>
              <a:lstStyle/>
              <a:p>
                <a:r>
                  <a:rPr lang="en-US" sz="2800" b="1" dirty="0">
                    <a:solidFill>
                      <a:schemeClr val="tx2">
                        <a:lumMod val="50000"/>
                      </a:schemeClr>
                    </a:solidFill>
                  </a:rPr>
                  <a:t>SBA mailed </a:t>
                </a:r>
                <a:r>
                  <a:rPr lang="en-US" sz="2800" dirty="0">
                    <a:solidFill>
                      <a:schemeClr val="tx2">
                        <a:lumMod val="50000"/>
                      </a:schemeClr>
                    </a:solidFill>
                  </a:rPr>
                  <a:t>files </a:t>
                </a:r>
                <a:r>
                  <a:rPr lang="en-US" sz="2800" b="1" dirty="0">
                    <a:solidFill>
                      <a:schemeClr val="tx2">
                        <a:lumMod val="50000"/>
                      </a:schemeClr>
                    </a:solidFill>
                  </a:rPr>
                  <a:t>between</a:t>
                </a:r>
                <a:r>
                  <a:rPr lang="en-US" sz="2800" dirty="0">
                    <a:solidFill>
                      <a:schemeClr val="tx2">
                        <a:lumMod val="50000"/>
                      </a:schemeClr>
                    </a:solidFill>
                  </a:rPr>
                  <a:t> district </a:t>
                </a:r>
                <a:r>
                  <a:rPr lang="en-US" sz="2800" b="1" dirty="0">
                    <a:solidFill>
                      <a:schemeClr val="tx2">
                        <a:lumMod val="50000"/>
                      </a:schemeClr>
                    </a:solidFill>
                  </a:rPr>
                  <a:t>offices</a:t>
                </a:r>
                <a:r>
                  <a:rPr lang="en-US" sz="2800" dirty="0">
                    <a:solidFill>
                      <a:schemeClr val="tx2">
                        <a:lumMod val="50000"/>
                      </a:schemeClr>
                    </a:solidFill>
                  </a:rPr>
                  <a:t> to share information required to manage small business accounts. This </a:t>
                </a:r>
                <a:r>
                  <a:rPr lang="en-US" sz="2800" dirty="0" smtClean="0">
                    <a:solidFill>
                      <a:schemeClr val="tx2">
                        <a:lumMod val="50000"/>
                      </a:schemeClr>
                    </a:solidFill>
                  </a:rPr>
                  <a:t>adds </a:t>
                </a:r>
                <a:r>
                  <a:rPr lang="en-US" sz="2800" dirty="0">
                    <a:solidFill>
                      <a:schemeClr val="tx2">
                        <a:lumMod val="50000"/>
                      </a:schemeClr>
                    </a:solidFill>
                  </a:rPr>
                  <a:t>up to hundreds of thousands of dollars in costs </a:t>
                </a:r>
                <a:r>
                  <a:rPr lang="en-US" sz="2800" dirty="0" smtClean="0">
                    <a:solidFill>
                      <a:schemeClr val="tx2">
                        <a:lumMod val="50000"/>
                      </a:schemeClr>
                    </a:solidFill>
                  </a:rPr>
                  <a:t>annually.</a:t>
                </a:r>
                <a:r>
                  <a:rPr lang="en-US" sz="2800" dirty="0">
                    <a:solidFill>
                      <a:schemeClr val="tx2">
                        <a:lumMod val="50000"/>
                      </a:schemeClr>
                    </a:solidFill>
                  </a:rPr>
                  <a:t/>
                </a:r>
                <a:br>
                  <a:rPr lang="en-US" sz="2800" dirty="0">
                    <a:solidFill>
                      <a:schemeClr val="tx2">
                        <a:lumMod val="50000"/>
                      </a:schemeClr>
                    </a:solidFill>
                  </a:rPr>
                </a:br>
                <a:endParaRPr lang="en-US" sz="2800" dirty="0">
                  <a:solidFill>
                    <a:schemeClr val="tx2">
                      <a:lumMod val="50000"/>
                    </a:schemeClr>
                  </a:solidFill>
                </a:endParaRPr>
              </a:p>
            </p:txBody>
          </p:sp>
          <p:sp>
            <p:nvSpPr>
              <p:cNvPr id="31" name="Rectangle 30"/>
              <p:cNvSpPr/>
              <p:nvPr/>
            </p:nvSpPr>
            <p:spPr>
              <a:xfrm>
                <a:off x="11353800" y="3057489"/>
                <a:ext cx="4800600" cy="646331"/>
              </a:xfrm>
              <a:prstGeom prst="rect">
                <a:avLst/>
              </a:prstGeom>
            </p:spPr>
            <p:txBody>
              <a:bodyPr wrap="square">
                <a:spAutoFit/>
              </a:bodyPr>
              <a:lstStyle/>
              <a:p>
                <a:endParaRPr lang="en-US" sz="3600" dirty="0">
                  <a:latin typeface="+mj-lt"/>
                </a:endParaRPr>
              </a:p>
            </p:txBody>
          </p:sp>
        </p:grpSp>
        <p:sp>
          <p:nvSpPr>
            <p:cNvPr id="33" name="Oval 32"/>
            <p:cNvSpPr/>
            <p:nvPr/>
          </p:nvSpPr>
          <p:spPr>
            <a:xfrm>
              <a:off x="9639300" y="3057489"/>
              <a:ext cx="1600200" cy="16002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pic>
        <p:nvPicPr>
          <p:cNvPr id="34" name="Shape 102"/>
          <p:cNvPicPr preferRelativeResize="0"/>
          <p:nvPr/>
        </p:nvPicPr>
        <p:blipFill>
          <a:blip r:embed="rId3">
            <a:alphaModFix/>
          </a:blip>
          <a:stretch>
            <a:fillRect/>
          </a:stretch>
        </p:blipFill>
        <p:spPr>
          <a:xfrm>
            <a:off x="455013" y="10656724"/>
            <a:ext cx="2669187" cy="445925"/>
          </a:xfrm>
          <a:prstGeom prst="rect">
            <a:avLst/>
          </a:prstGeom>
          <a:noFill/>
          <a:ln>
            <a:noFill/>
          </a:ln>
        </p:spPr>
      </p:pic>
      <p:sp>
        <p:nvSpPr>
          <p:cNvPr id="47" name="Freeform 46"/>
          <p:cNvSpPr>
            <a:spLocks noEditPoints="1"/>
          </p:cNvSpPr>
          <p:nvPr/>
        </p:nvSpPr>
        <p:spPr bwMode="auto">
          <a:xfrm>
            <a:off x="9982200" y="7772400"/>
            <a:ext cx="783876" cy="661935"/>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kern="1200"/>
          </a:p>
        </p:txBody>
      </p:sp>
      <p:pic>
        <p:nvPicPr>
          <p:cNvPr id="20" name="Shape 165"/>
          <p:cNvPicPr preferRelativeResize="0"/>
          <p:nvPr/>
        </p:nvPicPr>
        <p:blipFill>
          <a:blip r:embed="rId4">
            <a:alphaModFix/>
          </a:blip>
          <a:stretch>
            <a:fillRect/>
          </a:stretch>
        </p:blipFill>
        <p:spPr>
          <a:xfrm>
            <a:off x="457200" y="3962400"/>
            <a:ext cx="8763000" cy="5029200"/>
          </a:xfrm>
          <a:prstGeom prst="rect">
            <a:avLst/>
          </a:prstGeom>
          <a:noFill/>
          <a:ln w="9525" cap="flat" cmpd="sng">
            <a:solidFill>
              <a:srgbClr val="1F497D"/>
            </a:solidFill>
            <a:prstDash val="solid"/>
            <a:miter lim="8000"/>
            <a:headEnd type="none" w="med" len="med"/>
            <a:tailEnd type="none" w="med" len="med"/>
          </a:ln>
        </p:spPr>
      </p:pic>
      <p:sp>
        <p:nvSpPr>
          <p:cNvPr id="4" name="Rectangle 3"/>
          <p:cNvSpPr/>
          <p:nvPr/>
        </p:nvSpPr>
        <p:spPr>
          <a:xfrm>
            <a:off x="609600" y="2267024"/>
            <a:ext cx="15296175" cy="1015663"/>
          </a:xfrm>
          <a:prstGeom prst="rect">
            <a:avLst/>
          </a:prstGeom>
        </p:spPr>
        <p:txBody>
          <a:bodyPr wrap="none">
            <a:spAutoFit/>
          </a:bodyPr>
          <a:lstStyle/>
          <a:p>
            <a:r>
              <a:rPr lang="en-US" sz="6000" b="1" dirty="0">
                <a:latin typeface="Source Sans Pro" charset="0"/>
                <a:ea typeface="Source Sans Pro" charset="0"/>
                <a:cs typeface="Source Sans Pro" charset="0"/>
              </a:rPr>
              <a:t>Paper Applications &amp; Burdensome Processes</a:t>
            </a:r>
            <a:endParaRPr lang="en-US" sz="6000" b="1" dirty="0"/>
          </a:p>
        </p:txBody>
      </p:sp>
    </p:spTree>
    <p:extLst>
      <p:ext uri="{BB962C8B-B14F-4D97-AF65-F5344CB8AC3E}">
        <p14:creationId xmlns:p14="http://schemas.microsoft.com/office/powerpoint/2010/main" val="7817858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9829800" y="2392742"/>
            <a:ext cx="1600200" cy="16002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5" name="Title 4"/>
          <p:cNvSpPr>
            <a:spLocks noGrp="1"/>
          </p:cNvSpPr>
          <p:nvPr>
            <p:ph type="title"/>
          </p:nvPr>
        </p:nvSpPr>
        <p:spPr/>
        <p:txBody>
          <a:bodyPr/>
          <a:lstStyle/>
          <a:p>
            <a:r>
              <a:rPr lang="en-US" dirty="0" smtClean="0">
                <a:latin typeface="Source Sans Pro" charset="0"/>
                <a:ea typeface="Source Sans Pro" charset="0"/>
                <a:cs typeface="Source Sans Pro" charset="0"/>
              </a:rPr>
              <a:t>After</a:t>
            </a:r>
            <a:br>
              <a:rPr lang="en-US" dirty="0" smtClean="0">
                <a:latin typeface="Source Sans Pro" charset="0"/>
                <a:ea typeface="Source Sans Pro" charset="0"/>
                <a:cs typeface="Source Sans Pro" charset="0"/>
              </a:rPr>
            </a:br>
            <a:r>
              <a:rPr lang="en-US" dirty="0" smtClean="0">
                <a:solidFill>
                  <a:schemeClr val="accent1"/>
                </a:solidFill>
                <a:latin typeface="Source Sans Pro" charset="0"/>
                <a:ea typeface="Source Sans Pro" charset="0"/>
                <a:cs typeface="Source Sans Pro" charset="0"/>
              </a:rPr>
              <a:t>Certify</a:t>
            </a:r>
            <a:endParaRPr lang="uk-UA" dirty="0">
              <a:solidFill>
                <a:schemeClr val="accent1"/>
              </a:solidFill>
              <a:latin typeface="Source Sans Pro" charset="0"/>
              <a:ea typeface="Source Sans Pro" charset="0"/>
              <a:cs typeface="Source Sans Pro" charset="0"/>
            </a:endParaRPr>
          </a:p>
        </p:txBody>
      </p:sp>
      <p:grpSp>
        <p:nvGrpSpPr>
          <p:cNvPr id="15" name="Group 14"/>
          <p:cNvGrpSpPr/>
          <p:nvPr/>
        </p:nvGrpSpPr>
        <p:grpSpPr>
          <a:xfrm>
            <a:off x="914400" y="2425111"/>
            <a:ext cx="7086600" cy="1842088"/>
            <a:chOff x="1714500" y="3013658"/>
            <a:chExt cx="7086600" cy="1842088"/>
          </a:xfrm>
        </p:grpSpPr>
        <p:grpSp>
          <p:nvGrpSpPr>
            <p:cNvPr id="4" name="Group 3"/>
            <p:cNvGrpSpPr/>
            <p:nvPr/>
          </p:nvGrpSpPr>
          <p:grpSpPr>
            <a:xfrm>
              <a:off x="3581400" y="3013658"/>
              <a:ext cx="5219700" cy="1842088"/>
              <a:chOff x="3581400" y="2954209"/>
              <a:chExt cx="5219700" cy="1842088"/>
            </a:xfrm>
          </p:grpSpPr>
          <p:sp>
            <p:nvSpPr>
              <p:cNvPr id="11" name="Rectangle 10"/>
              <p:cNvSpPr/>
              <p:nvPr/>
            </p:nvSpPr>
            <p:spPr>
              <a:xfrm>
                <a:off x="3581400" y="3595968"/>
                <a:ext cx="5219700" cy="1200329"/>
              </a:xfrm>
              <a:prstGeom prst="rect">
                <a:avLst/>
              </a:prstGeom>
            </p:spPr>
            <p:txBody>
              <a:bodyPr wrap="square">
                <a:spAutoFit/>
              </a:bodyPr>
              <a:lstStyle/>
              <a:p>
                <a:r>
                  <a:rPr lang="en-US" sz="2400" dirty="0">
                    <a:solidFill>
                      <a:schemeClr val="tx2">
                        <a:lumMod val="50000"/>
                      </a:schemeClr>
                    </a:solidFill>
                    <a:latin typeface="Source Sans Pro" charset="0"/>
                    <a:ea typeface="Source Sans Pro" charset="0"/>
                    <a:cs typeface="Source Sans Pro" charset="0"/>
                  </a:rPr>
                  <a:t>Eliminate redundancy by storing documents in one location and </a:t>
                </a:r>
                <a:r>
                  <a:rPr lang="en-US" sz="2400" dirty="0" smtClean="0">
                    <a:solidFill>
                      <a:schemeClr val="tx2">
                        <a:lumMod val="50000"/>
                      </a:schemeClr>
                    </a:solidFill>
                    <a:latin typeface="Source Sans Pro" charset="0"/>
                    <a:ea typeface="Source Sans Pro" charset="0"/>
                    <a:cs typeface="Source Sans Pro" charset="0"/>
                  </a:rPr>
                  <a:t>reusing </a:t>
                </a:r>
                <a:r>
                  <a:rPr lang="en-US" sz="2400" dirty="0">
                    <a:solidFill>
                      <a:schemeClr val="tx2">
                        <a:lumMod val="50000"/>
                      </a:schemeClr>
                    </a:solidFill>
                    <a:latin typeface="Source Sans Pro" charset="0"/>
                    <a:ea typeface="Source Sans Pro" charset="0"/>
                    <a:cs typeface="Source Sans Pro" charset="0"/>
                  </a:rPr>
                  <a:t>them for future needs.</a:t>
                </a:r>
              </a:p>
            </p:txBody>
          </p:sp>
          <p:sp>
            <p:nvSpPr>
              <p:cNvPr id="12" name="Rectangle 11"/>
              <p:cNvSpPr/>
              <p:nvPr/>
            </p:nvSpPr>
            <p:spPr>
              <a:xfrm>
                <a:off x="3581400" y="2954209"/>
                <a:ext cx="4800600" cy="646331"/>
              </a:xfrm>
              <a:prstGeom prst="rect">
                <a:avLst/>
              </a:prstGeom>
            </p:spPr>
            <p:txBody>
              <a:bodyPr wrap="square">
                <a:spAutoFit/>
              </a:bodyPr>
              <a:lstStyle/>
              <a:p>
                <a:r>
                  <a:rPr lang="en-US" sz="3600" b="1" dirty="0" smtClean="0">
                    <a:latin typeface="Source Sans Pro" charset="0"/>
                    <a:ea typeface="Source Sans Pro" charset="0"/>
                    <a:cs typeface="Source Sans Pro" charset="0"/>
                  </a:rPr>
                  <a:t>Reuse Docs</a:t>
                </a:r>
                <a:endParaRPr lang="en-US" sz="3600" b="1" dirty="0">
                  <a:latin typeface="Source Sans Pro" charset="0"/>
                  <a:ea typeface="Source Sans Pro" charset="0"/>
                  <a:cs typeface="Source Sans Pro" charset="0"/>
                </a:endParaRPr>
              </a:p>
            </p:txBody>
          </p:sp>
        </p:grpSp>
        <p:grpSp>
          <p:nvGrpSpPr>
            <p:cNvPr id="9" name="Group 8"/>
            <p:cNvGrpSpPr/>
            <p:nvPr/>
          </p:nvGrpSpPr>
          <p:grpSpPr>
            <a:xfrm>
              <a:off x="1714500" y="3057489"/>
              <a:ext cx="1600200" cy="1600200"/>
              <a:chOff x="1714500" y="3057489"/>
              <a:chExt cx="1600200" cy="1600200"/>
            </a:xfrm>
          </p:grpSpPr>
          <p:sp>
            <p:nvSpPr>
              <p:cNvPr id="2" name="Oval 1"/>
              <p:cNvSpPr/>
              <p:nvPr/>
            </p:nvSpPr>
            <p:spPr>
              <a:xfrm>
                <a:off x="1714500" y="3057489"/>
                <a:ext cx="1600200" cy="16002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1" name="Freeform 87"/>
              <p:cNvSpPr>
                <a:spLocks noEditPoints="1"/>
              </p:cNvSpPr>
              <p:nvPr/>
            </p:nvSpPr>
            <p:spPr bwMode="auto">
              <a:xfrm>
                <a:off x="2122662" y="3526621"/>
                <a:ext cx="783876" cy="661936"/>
              </a:xfrm>
              <a:custGeom>
                <a:avLst/>
                <a:gdLst>
                  <a:gd name="T0" fmla="*/ 116 w 176"/>
                  <a:gd name="T1" fmla="*/ 32 h 144"/>
                  <a:gd name="T2" fmla="*/ 116 w 176"/>
                  <a:gd name="T3" fmla="*/ 24 h 144"/>
                  <a:gd name="T4" fmla="*/ 80 w 176"/>
                  <a:gd name="T5" fmla="*/ 28 h 144"/>
                  <a:gd name="T6" fmla="*/ 132 w 176"/>
                  <a:gd name="T7" fmla="*/ 32 h 144"/>
                  <a:gd name="T8" fmla="*/ 132 w 176"/>
                  <a:gd name="T9" fmla="*/ 24 h 144"/>
                  <a:gd name="T10" fmla="*/ 132 w 176"/>
                  <a:gd name="T11" fmla="*/ 32 h 144"/>
                  <a:gd name="T12" fmla="*/ 152 w 176"/>
                  <a:gd name="T13" fmla="*/ 28 h 144"/>
                  <a:gd name="T14" fmla="*/ 144 w 176"/>
                  <a:gd name="T15" fmla="*/ 28 h 144"/>
                  <a:gd name="T16" fmla="*/ 148 w 176"/>
                  <a:gd name="T17" fmla="*/ 64 h 144"/>
                  <a:gd name="T18" fmla="*/ 112 w 176"/>
                  <a:gd name="T19" fmla="*/ 68 h 144"/>
                  <a:gd name="T20" fmla="*/ 148 w 176"/>
                  <a:gd name="T21" fmla="*/ 72 h 144"/>
                  <a:gd name="T22" fmla="*/ 148 w 176"/>
                  <a:gd name="T23" fmla="*/ 64 h 144"/>
                  <a:gd name="T24" fmla="*/ 116 w 176"/>
                  <a:gd name="T25" fmla="*/ 80 h 144"/>
                  <a:gd name="T26" fmla="*/ 116 w 176"/>
                  <a:gd name="T27" fmla="*/ 88 h 144"/>
                  <a:gd name="T28" fmla="*/ 152 w 176"/>
                  <a:gd name="T29" fmla="*/ 84 h 144"/>
                  <a:gd name="T30" fmla="*/ 148 w 176"/>
                  <a:gd name="T31" fmla="*/ 48 h 144"/>
                  <a:gd name="T32" fmla="*/ 112 w 176"/>
                  <a:gd name="T33" fmla="*/ 52 h 144"/>
                  <a:gd name="T34" fmla="*/ 148 w 176"/>
                  <a:gd name="T35" fmla="*/ 56 h 144"/>
                  <a:gd name="T36" fmla="*/ 148 w 176"/>
                  <a:gd name="T37" fmla="*/ 48 h 144"/>
                  <a:gd name="T38" fmla="*/ 72 w 176"/>
                  <a:gd name="T39" fmla="*/ 28 h 144"/>
                  <a:gd name="T40" fmla="*/ 64 w 176"/>
                  <a:gd name="T41" fmla="*/ 28 h 144"/>
                  <a:gd name="T42" fmla="*/ 52 w 176"/>
                  <a:gd name="T43" fmla="*/ 104 h 144"/>
                  <a:gd name="T44" fmla="*/ 152 w 176"/>
                  <a:gd name="T45" fmla="*/ 100 h 144"/>
                  <a:gd name="T46" fmla="*/ 52 w 176"/>
                  <a:gd name="T47" fmla="*/ 96 h 144"/>
                  <a:gd name="T48" fmla="*/ 52 w 176"/>
                  <a:gd name="T49" fmla="*/ 104 h 144"/>
                  <a:gd name="T50" fmla="*/ 148 w 176"/>
                  <a:gd name="T51" fmla="*/ 120 h 144"/>
                  <a:gd name="T52" fmla="*/ 148 w 176"/>
                  <a:gd name="T53" fmla="*/ 112 h 144"/>
                  <a:gd name="T54" fmla="*/ 48 w 176"/>
                  <a:gd name="T55" fmla="*/ 116 h 144"/>
                  <a:gd name="T56" fmla="*/ 168 w 176"/>
                  <a:gd name="T57" fmla="*/ 0 h 144"/>
                  <a:gd name="T58" fmla="*/ 24 w 176"/>
                  <a:gd name="T59" fmla="*/ 8 h 144"/>
                  <a:gd name="T60" fmla="*/ 8 w 176"/>
                  <a:gd name="T61" fmla="*/ 24 h 144"/>
                  <a:gd name="T62" fmla="*/ 0 w 176"/>
                  <a:gd name="T63" fmla="*/ 120 h 144"/>
                  <a:gd name="T64" fmla="*/ 168 w 176"/>
                  <a:gd name="T65" fmla="*/ 144 h 144"/>
                  <a:gd name="T66" fmla="*/ 176 w 176"/>
                  <a:gd name="T67" fmla="*/ 8 h 144"/>
                  <a:gd name="T68" fmla="*/ 168 w 176"/>
                  <a:gd name="T69" fmla="*/ 136 h 144"/>
                  <a:gd name="T70" fmla="*/ 8 w 176"/>
                  <a:gd name="T71" fmla="*/ 120 h 144"/>
                  <a:gd name="T72" fmla="*/ 24 w 176"/>
                  <a:gd name="T73" fmla="*/ 32 h 144"/>
                  <a:gd name="T74" fmla="*/ 28 w 176"/>
                  <a:gd name="T75" fmla="*/ 120 h 144"/>
                  <a:gd name="T76" fmla="*/ 32 w 176"/>
                  <a:gd name="T77" fmla="*/ 8 h 144"/>
                  <a:gd name="T78" fmla="*/ 168 w 176"/>
                  <a:gd name="T79" fmla="*/ 136 h 144"/>
                  <a:gd name="T80" fmla="*/ 56 w 176"/>
                  <a:gd name="T81" fmla="*/ 28 h 144"/>
                  <a:gd name="T82" fmla="*/ 48 w 176"/>
                  <a:gd name="T83" fmla="*/ 28 h 144"/>
                  <a:gd name="T84" fmla="*/ 52 w 176"/>
                  <a:gd name="T85" fmla="*/ 88 h 144"/>
                  <a:gd name="T86" fmla="*/ 96 w 176"/>
                  <a:gd name="T87" fmla="*/ 84 h 144"/>
                  <a:gd name="T88" fmla="*/ 92 w 176"/>
                  <a:gd name="T89" fmla="*/ 48 h 144"/>
                  <a:gd name="T90" fmla="*/ 48 w 176"/>
                  <a:gd name="T91" fmla="*/ 52 h 144"/>
                  <a:gd name="T92" fmla="*/ 52 w 176"/>
                  <a:gd name="T93" fmla="*/ 88 h 144"/>
                  <a:gd name="T94" fmla="*/ 88 w 176"/>
                  <a:gd name="T95" fmla="*/ 56 h 144"/>
                  <a:gd name="T96" fmla="*/ 56 w 176"/>
                  <a:gd name="T97"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44">
                    <a:moveTo>
                      <a:pt x="84" y="32"/>
                    </a:moveTo>
                    <a:cubicBezTo>
                      <a:pt x="116" y="32"/>
                      <a:pt x="116" y="32"/>
                      <a:pt x="116" y="32"/>
                    </a:cubicBezTo>
                    <a:cubicBezTo>
                      <a:pt x="118" y="32"/>
                      <a:pt x="120" y="30"/>
                      <a:pt x="120" y="28"/>
                    </a:cubicBezTo>
                    <a:cubicBezTo>
                      <a:pt x="120" y="26"/>
                      <a:pt x="118" y="24"/>
                      <a:pt x="116" y="24"/>
                    </a:cubicBezTo>
                    <a:cubicBezTo>
                      <a:pt x="84" y="24"/>
                      <a:pt x="84" y="24"/>
                      <a:pt x="84" y="24"/>
                    </a:cubicBezTo>
                    <a:cubicBezTo>
                      <a:pt x="82" y="24"/>
                      <a:pt x="80" y="26"/>
                      <a:pt x="80" y="28"/>
                    </a:cubicBezTo>
                    <a:cubicBezTo>
                      <a:pt x="80" y="30"/>
                      <a:pt x="82" y="32"/>
                      <a:pt x="84" y="32"/>
                    </a:cubicBezTo>
                    <a:moveTo>
                      <a:pt x="132" y="32"/>
                    </a:moveTo>
                    <a:cubicBezTo>
                      <a:pt x="134" y="32"/>
                      <a:pt x="136" y="30"/>
                      <a:pt x="136" y="28"/>
                    </a:cubicBezTo>
                    <a:cubicBezTo>
                      <a:pt x="136" y="26"/>
                      <a:pt x="134" y="24"/>
                      <a:pt x="132" y="24"/>
                    </a:cubicBezTo>
                    <a:cubicBezTo>
                      <a:pt x="130" y="24"/>
                      <a:pt x="128" y="26"/>
                      <a:pt x="128" y="28"/>
                    </a:cubicBezTo>
                    <a:cubicBezTo>
                      <a:pt x="128" y="30"/>
                      <a:pt x="130" y="32"/>
                      <a:pt x="132" y="32"/>
                    </a:cubicBezTo>
                    <a:moveTo>
                      <a:pt x="148" y="32"/>
                    </a:moveTo>
                    <a:cubicBezTo>
                      <a:pt x="150" y="32"/>
                      <a:pt x="152" y="30"/>
                      <a:pt x="152" y="28"/>
                    </a:cubicBezTo>
                    <a:cubicBezTo>
                      <a:pt x="152" y="26"/>
                      <a:pt x="150" y="24"/>
                      <a:pt x="148" y="24"/>
                    </a:cubicBezTo>
                    <a:cubicBezTo>
                      <a:pt x="146" y="24"/>
                      <a:pt x="144" y="26"/>
                      <a:pt x="144" y="28"/>
                    </a:cubicBezTo>
                    <a:cubicBezTo>
                      <a:pt x="144" y="30"/>
                      <a:pt x="146" y="32"/>
                      <a:pt x="148" y="32"/>
                    </a:cubicBezTo>
                    <a:moveTo>
                      <a:pt x="148" y="64"/>
                    </a:moveTo>
                    <a:cubicBezTo>
                      <a:pt x="116" y="64"/>
                      <a:pt x="116" y="64"/>
                      <a:pt x="116" y="64"/>
                    </a:cubicBezTo>
                    <a:cubicBezTo>
                      <a:pt x="114" y="64"/>
                      <a:pt x="112" y="66"/>
                      <a:pt x="112" y="68"/>
                    </a:cubicBezTo>
                    <a:cubicBezTo>
                      <a:pt x="112" y="70"/>
                      <a:pt x="114" y="72"/>
                      <a:pt x="116" y="72"/>
                    </a:cubicBezTo>
                    <a:cubicBezTo>
                      <a:pt x="148" y="72"/>
                      <a:pt x="148" y="72"/>
                      <a:pt x="148" y="72"/>
                    </a:cubicBezTo>
                    <a:cubicBezTo>
                      <a:pt x="150" y="72"/>
                      <a:pt x="152" y="70"/>
                      <a:pt x="152" y="68"/>
                    </a:cubicBezTo>
                    <a:cubicBezTo>
                      <a:pt x="152" y="66"/>
                      <a:pt x="150" y="64"/>
                      <a:pt x="148" y="64"/>
                    </a:cubicBezTo>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48"/>
                    </a:moveTo>
                    <a:cubicBezTo>
                      <a:pt x="116" y="48"/>
                      <a:pt x="116" y="48"/>
                      <a:pt x="116" y="48"/>
                    </a:cubicBezTo>
                    <a:cubicBezTo>
                      <a:pt x="114" y="48"/>
                      <a:pt x="112" y="50"/>
                      <a:pt x="112" y="52"/>
                    </a:cubicBezTo>
                    <a:cubicBezTo>
                      <a:pt x="112" y="54"/>
                      <a:pt x="114" y="56"/>
                      <a:pt x="116" y="56"/>
                    </a:cubicBezTo>
                    <a:cubicBezTo>
                      <a:pt x="148" y="56"/>
                      <a:pt x="148" y="56"/>
                      <a:pt x="148" y="56"/>
                    </a:cubicBezTo>
                    <a:cubicBezTo>
                      <a:pt x="150" y="56"/>
                      <a:pt x="152" y="54"/>
                      <a:pt x="152" y="52"/>
                    </a:cubicBezTo>
                    <a:cubicBezTo>
                      <a:pt x="152" y="50"/>
                      <a:pt x="150" y="48"/>
                      <a:pt x="148" y="48"/>
                    </a:cubicBezTo>
                    <a:moveTo>
                      <a:pt x="68" y="32"/>
                    </a:moveTo>
                    <a:cubicBezTo>
                      <a:pt x="70" y="32"/>
                      <a:pt x="72" y="30"/>
                      <a:pt x="72" y="28"/>
                    </a:cubicBezTo>
                    <a:cubicBezTo>
                      <a:pt x="72" y="26"/>
                      <a:pt x="70" y="24"/>
                      <a:pt x="68" y="24"/>
                    </a:cubicBezTo>
                    <a:cubicBezTo>
                      <a:pt x="66" y="24"/>
                      <a:pt x="64" y="26"/>
                      <a:pt x="64" y="28"/>
                    </a:cubicBezTo>
                    <a:cubicBezTo>
                      <a:pt x="64" y="30"/>
                      <a:pt x="66" y="32"/>
                      <a:pt x="68" y="32"/>
                    </a:cubicBezTo>
                    <a:moveTo>
                      <a:pt x="52" y="104"/>
                    </a:moveTo>
                    <a:cubicBezTo>
                      <a:pt x="148" y="104"/>
                      <a:pt x="148" y="104"/>
                      <a:pt x="148" y="104"/>
                    </a:cubicBezTo>
                    <a:cubicBezTo>
                      <a:pt x="150" y="104"/>
                      <a:pt x="152" y="102"/>
                      <a:pt x="152" y="100"/>
                    </a:cubicBezTo>
                    <a:cubicBezTo>
                      <a:pt x="152" y="98"/>
                      <a:pt x="150" y="96"/>
                      <a:pt x="148" y="96"/>
                    </a:cubicBezTo>
                    <a:cubicBezTo>
                      <a:pt x="52" y="96"/>
                      <a:pt x="52" y="96"/>
                      <a:pt x="52" y="96"/>
                    </a:cubicBezTo>
                    <a:cubicBezTo>
                      <a:pt x="50" y="96"/>
                      <a:pt x="48" y="98"/>
                      <a:pt x="48" y="100"/>
                    </a:cubicBezTo>
                    <a:cubicBezTo>
                      <a:pt x="48" y="102"/>
                      <a:pt x="50" y="104"/>
                      <a:pt x="52" y="104"/>
                    </a:cubicBezTo>
                    <a:moveTo>
                      <a:pt x="52" y="120"/>
                    </a:moveTo>
                    <a:cubicBezTo>
                      <a:pt x="148" y="120"/>
                      <a:pt x="148" y="120"/>
                      <a:pt x="148" y="120"/>
                    </a:cubicBezTo>
                    <a:cubicBezTo>
                      <a:pt x="150" y="120"/>
                      <a:pt x="152" y="118"/>
                      <a:pt x="152" y="116"/>
                    </a:cubicBezTo>
                    <a:cubicBezTo>
                      <a:pt x="152" y="114"/>
                      <a:pt x="150" y="112"/>
                      <a:pt x="148" y="112"/>
                    </a:cubicBezTo>
                    <a:cubicBezTo>
                      <a:pt x="52" y="112"/>
                      <a:pt x="52" y="112"/>
                      <a:pt x="52" y="112"/>
                    </a:cubicBezTo>
                    <a:cubicBezTo>
                      <a:pt x="50" y="112"/>
                      <a:pt x="48" y="114"/>
                      <a:pt x="48" y="116"/>
                    </a:cubicBezTo>
                    <a:cubicBezTo>
                      <a:pt x="48" y="118"/>
                      <a:pt x="50" y="120"/>
                      <a:pt x="52" y="120"/>
                    </a:cubicBezTo>
                    <a:moveTo>
                      <a:pt x="168" y="0"/>
                    </a:moveTo>
                    <a:cubicBezTo>
                      <a:pt x="32" y="0"/>
                      <a:pt x="32" y="0"/>
                      <a:pt x="32" y="0"/>
                    </a:cubicBezTo>
                    <a:cubicBezTo>
                      <a:pt x="28" y="0"/>
                      <a:pt x="24" y="4"/>
                      <a:pt x="24" y="8"/>
                    </a:cubicBezTo>
                    <a:cubicBezTo>
                      <a:pt x="24" y="24"/>
                      <a:pt x="24" y="24"/>
                      <a:pt x="24" y="24"/>
                    </a:cubicBezTo>
                    <a:cubicBezTo>
                      <a:pt x="8" y="24"/>
                      <a:pt x="8" y="24"/>
                      <a:pt x="8" y="24"/>
                    </a:cubicBezTo>
                    <a:cubicBezTo>
                      <a:pt x="4" y="24"/>
                      <a:pt x="0" y="28"/>
                      <a:pt x="0" y="32"/>
                    </a:cubicBezTo>
                    <a:cubicBezTo>
                      <a:pt x="0" y="120"/>
                      <a:pt x="0" y="120"/>
                      <a:pt x="0" y="120"/>
                    </a:cubicBezTo>
                    <a:cubicBezTo>
                      <a:pt x="0" y="133"/>
                      <a:pt x="11" y="144"/>
                      <a:pt x="24" y="144"/>
                    </a:cubicBezTo>
                    <a:cubicBezTo>
                      <a:pt x="168" y="144"/>
                      <a:pt x="168" y="144"/>
                      <a:pt x="168" y="144"/>
                    </a:cubicBezTo>
                    <a:cubicBezTo>
                      <a:pt x="172" y="144"/>
                      <a:pt x="176" y="140"/>
                      <a:pt x="176" y="136"/>
                    </a:cubicBezTo>
                    <a:cubicBezTo>
                      <a:pt x="176" y="8"/>
                      <a:pt x="176" y="8"/>
                      <a:pt x="176" y="8"/>
                    </a:cubicBezTo>
                    <a:cubicBezTo>
                      <a:pt x="176" y="4"/>
                      <a:pt x="172" y="0"/>
                      <a:pt x="168" y="0"/>
                    </a:cubicBezTo>
                    <a:moveTo>
                      <a:pt x="168" y="136"/>
                    </a:moveTo>
                    <a:cubicBezTo>
                      <a:pt x="24" y="136"/>
                      <a:pt x="24" y="136"/>
                      <a:pt x="24" y="136"/>
                    </a:cubicBezTo>
                    <a:cubicBezTo>
                      <a:pt x="15" y="136"/>
                      <a:pt x="8" y="129"/>
                      <a:pt x="8" y="120"/>
                    </a:cubicBezTo>
                    <a:cubicBezTo>
                      <a:pt x="8" y="32"/>
                      <a:pt x="8" y="32"/>
                      <a:pt x="8" y="32"/>
                    </a:cubicBezTo>
                    <a:cubicBezTo>
                      <a:pt x="24" y="32"/>
                      <a:pt x="24" y="32"/>
                      <a:pt x="24" y="32"/>
                    </a:cubicBezTo>
                    <a:cubicBezTo>
                      <a:pt x="24" y="116"/>
                      <a:pt x="24" y="116"/>
                      <a:pt x="24" y="116"/>
                    </a:cubicBezTo>
                    <a:cubicBezTo>
                      <a:pt x="24" y="118"/>
                      <a:pt x="26" y="120"/>
                      <a:pt x="28" y="120"/>
                    </a:cubicBezTo>
                    <a:cubicBezTo>
                      <a:pt x="30" y="120"/>
                      <a:pt x="32" y="118"/>
                      <a:pt x="32" y="116"/>
                    </a:cubicBezTo>
                    <a:cubicBezTo>
                      <a:pt x="32" y="8"/>
                      <a:pt x="32" y="8"/>
                      <a:pt x="32" y="8"/>
                    </a:cubicBezTo>
                    <a:cubicBezTo>
                      <a:pt x="168" y="8"/>
                      <a:pt x="168" y="8"/>
                      <a:pt x="168" y="8"/>
                    </a:cubicBezTo>
                    <a:lnTo>
                      <a:pt x="168" y="136"/>
                    </a:lnTo>
                    <a:close/>
                    <a:moveTo>
                      <a:pt x="52" y="32"/>
                    </a:moveTo>
                    <a:cubicBezTo>
                      <a:pt x="54" y="32"/>
                      <a:pt x="56" y="30"/>
                      <a:pt x="56" y="28"/>
                    </a:cubicBezTo>
                    <a:cubicBezTo>
                      <a:pt x="56" y="26"/>
                      <a:pt x="54" y="24"/>
                      <a:pt x="52" y="24"/>
                    </a:cubicBezTo>
                    <a:cubicBezTo>
                      <a:pt x="50" y="24"/>
                      <a:pt x="48" y="26"/>
                      <a:pt x="48" y="28"/>
                    </a:cubicBezTo>
                    <a:cubicBezTo>
                      <a:pt x="48" y="30"/>
                      <a:pt x="50" y="32"/>
                      <a:pt x="52" y="32"/>
                    </a:cubicBezTo>
                    <a:moveTo>
                      <a:pt x="52" y="88"/>
                    </a:moveTo>
                    <a:cubicBezTo>
                      <a:pt x="92" y="88"/>
                      <a:pt x="92" y="88"/>
                      <a:pt x="92" y="88"/>
                    </a:cubicBezTo>
                    <a:cubicBezTo>
                      <a:pt x="94" y="88"/>
                      <a:pt x="96" y="86"/>
                      <a:pt x="96" y="84"/>
                    </a:cubicBezTo>
                    <a:cubicBezTo>
                      <a:pt x="96" y="52"/>
                      <a:pt x="96" y="52"/>
                      <a:pt x="96" y="52"/>
                    </a:cubicBezTo>
                    <a:cubicBezTo>
                      <a:pt x="96" y="50"/>
                      <a:pt x="94" y="48"/>
                      <a:pt x="92" y="48"/>
                    </a:cubicBezTo>
                    <a:cubicBezTo>
                      <a:pt x="52" y="48"/>
                      <a:pt x="52" y="48"/>
                      <a:pt x="52" y="48"/>
                    </a:cubicBezTo>
                    <a:cubicBezTo>
                      <a:pt x="50" y="48"/>
                      <a:pt x="48" y="50"/>
                      <a:pt x="48" y="52"/>
                    </a:cubicBezTo>
                    <a:cubicBezTo>
                      <a:pt x="48" y="84"/>
                      <a:pt x="48" y="84"/>
                      <a:pt x="48" y="84"/>
                    </a:cubicBezTo>
                    <a:cubicBezTo>
                      <a:pt x="48" y="86"/>
                      <a:pt x="50" y="88"/>
                      <a:pt x="52" y="88"/>
                    </a:cubicBezTo>
                    <a:moveTo>
                      <a:pt x="56" y="56"/>
                    </a:moveTo>
                    <a:cubicBezTo>
                      <a:pt x="88" y="56"/>
                      <a:pt x="88" y="56"/>
                      <a:pt x="88" y="56"/>
                    </a:cubicBezTo>
                    <a:cubicBezTo>
                      <a:pt x="88" y="80"/>
                      <a:pt x="88" y="80"/>
                      <a:pt x="88" y="80"/>
                    </a:cubicBezTo>
                    <a:cubicBezTo>
                      <a:pt x="56" y="80"/>
                      <a:pt x="56" y="80"/>
                      <a:pt x="56" y="80"/>
                    </a:cubicBezTo>
                    <a:lnTo>
                      <a:pt x="56" y="5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grpSp>
        <p:nvGrpSpPr>
          <p:cNvPr id="17" name="Group 16"/>
          <p:cNvGrpSpPr/>
          <p:nvPr/>
        </p:nvGrpSpPr>
        <p:grpSpPr>
          <a:xfrm>
            <a:off x="914400" y="4913981"/>
            <a:ext cx="8458199" cy="3873413"/>
            <a:chOff x="9639300" y="5147047"/>
            <a:chExt cx="8458199" cy="3873413"/>
          </a:xfrm>
        </p:grpSpPr>
        <p:grpSp>
          <p:nvGrpSpPr>
            <p:cNvPr id="8" name="Group 7"/>
            <p:cNvGrpSpPr/>
            <p:nvPr/>
          </p:nvGrpSpPr>
          <p:grpSpPr>
            <a:xfrm>
              <a:off x="11391899" y="5147047"/>
              <a:ext cx="6705600" cy="3873413"/>
              <a:chOff x="11391899" y="5147047"/>
              <a:chExt cx="6705600" cy="3873413"/>
            </a:xfrm>
          </p:grpSpPr>
          <p:sp>
            <p:nvSpPr>
              <p:cNvPr id="36" name="Rectangle 35"/>
              <p:cNvSpPr/>
              <p:nvPr/>
            </p:nvSpPr>
            <p:spPr>
              <a:xfrm>
                <a:off x="11391899" y="6342804"/>
                <a:ext cx="5219700" cy="2677656"/>
              </a:xfrm>
              <a:prstGeom prst="rect">
                <a:avLst/>
              </a:prstGeom>
            </p:spPr>
            <p:txBody>
              <a:bodyPr wrap="square">
                <a:spAutoFit/>
              </a:bodyPr>
              <a:lstStyle/>
              <a:p>
                <a:r>
                  <a:rPr lang="en-US" sz="2400" dirty="0" smtClean="0">
                    <a:solidFill>
                      <a:schemeClr val="tx2">
                        <a:lumMod val="50000"/>
                      </a:schemeClr>
                    </a:solidFill>
                    <a:latin typeface="Source Sans Pro" charset="0"/>
                    <a:ea typeface="Source Sans Pro" charset="0"/>
                    <a:cs typeface="Source Sans Pro" charset="0"/>
                  </a:rPr>
                  <a:t>Firms will be able to check their application dashboard for the most up-to-date information about their applications. This minimizes the need to call or email the SBA for information about where their annual review is in the process.</a:t>
                </a:r>
                <a:endParaRPr lang="en-US" sz="2400" dirty="0">
                  <a:solidFill>
                    <a:schemeClr val="tx2">
                      <a:lumMod val="50000"/>
                    </a:schemeClr>
                  </a:solidFill>
                  <a:latin typeface="Source Sans Pro" charset="0"/>
                  <a:ea typeface="Source Sans Pro" charset="0"/>
                  <a:cs typeface="Source Sans Pro" charset="0"/>
                </a:endParaRPr>
              </a:p>
            </p:txBody>
          </p:sp>
          <p:sp>
            <p:nvSpPr>
              <p:cNvPr id="37" name="Rectangle 36"/>
              <p:cNvSpPr/>
              <p:nvPr/>
            </p:nvSpPr>
            <p:spPr>
              <a:xfrm>
                <a:off x="11391899" y="5147047"/>
                <a:ext cx="6705600" cy="646331"/>
              </a:xfrm>
              <a:prstGeom prst="rect">
                <a:avLst/>
              </a:prstGeom>
            </p:spPr>
            <p:txBody>
              <a:bodyPr wrap="square">
                <a:spAutoFit/>
              </a:bodyPr>
              <a:lstStyle/>
              <a:p>
                <a:r>
                  <a:rPr lang="en-US" sz="3600" b="1" dirty="0" smtClean="0">
                    <a:latin typeface="Source Sans Pro" charset="0"/>
                    <a:ea typeface="Source Sans Pro" charset="0"/>
                    <a:cs typeface="Source Sans Pro" charset="0"/>
                  </a:rPr>
                  <a:t>Transparency </a:t>
                </a:r>
                <a:r>
                  <a:rPr lang="mr-IN" sz="3600" b="1" dirty="0" smtClean="0">
                    <a:latin typeface="Source Sans Pro" charset="0"/>
                    <a:ea typeface="Source Sans Pro" charset="0"/>
                    <a:cs typeface="Source Sans Pro" charset="0"/>
                  </a:rPr>
                  <a:t>–</a:t>
                </a:r>
                <a:r>
                  <a:rPr lang="en-US" sz="3600" b="1" dirty="0" smtClean="0">
                    <a:latin typeface="Source Sans Pro" charset="0"/>
                    <a:ea typeface="Source Sans Pro" charset="0"/>
                    <a:cs typeface="Source Sans Pro" charset="0"/>
                  </a:rPr>
                  <a:t> Status Updates</a:t>
                </a:r>
                <a:endParaRPr lang="en-US" sz="3600" b="1" dirty="0">
                  <a:latin typeface="Source Sans Pro" charset="0"/>
                  <a:ea typeface="Source Sans Pro" charset="0"/>
                  <a:cs typeface="Source Sans Pro" charset="0"/>
                </a:endParaRPr>
              </a:p>
            </p:txBody>
          </p:sp>
        </p:grpSp>
        <p:grpSp>
          <p:nvGrpSpPr>
            <p:cNvPr id="13" name="Group 12"/>
            <p:cNvGrpSpPr/>
            <p:nvPr/>
          </p:nvGrpSpPr>
          <p:grpSpPr>
            <a:xfrm>
              <a:off x="9639300" y="5572089"/>
              <a:ext cx="1600200" cy="1600200"/>
              <a:chOff x="9639300" y="5572089"/>
              <a:chExt cx="1600200" cy="1600200"/>
            </a:xfrm>
          </p:grpSpPr>
          <p:sp>
            <p:nvSpPr>
              <p:cNvPr id="39" name="Oval 38"/>
              <p:cNvSpPr/>
              <p:nvPr/>
            </p:nvSpPr>
            <p:spPr>
              <a:xfrm>
                <a:off x="9639300" y="5572089"/>
                <a:ext cx="1600200" cy="16002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4" name="Freeform 79"/>
              <p:cNvSpPr>
                <a:spLocks noEditPoints="1"/>
              </p:cNvSpPr>
              <p:nvPr/>
            </p:nvSpPr>
            <p:spPr bwMode="auto">
              <a:xfrm>
                <a:off x="10119861" y="6045552"/>
                <a:ext cx="639078" cy="653275"/>
              </a:xfrm>
              <a:custGeom>
                <a:avLst/>
                <a:gdLst>
                  <a:gd name="T0" fmla="*/ 95 w 176"/>
                  <a:gd name="T1" fmla="*/ 128 h 176"/>
                  <a:gd name="T2" fmla="*/ 65 w 176"/>
                  <a:gd name="T3" fmla="*/ 128 h 176"/>
                  <a:gd name="T4" fmla="*/ 24 w 176"/>
                  <a:gd name="T5" fmla="*/ 132 h 176"/>
                  <a:gd name="T6" fmla="*/ 65 w 176"/>
                  <a:gd name="T7" fmla="*/ 136 h 176"/>
                  <a:gd name="T8" fmla="*/ 95 w 176"/>
                  <a:gd name="T9" fmla="*/ 136 h 176"/>
                  <a:gd name="T10" fmla="*/ 152 w 176"/>
                  <a:gd name="T11" fmla="*/ 132 h 176"/>
                  <a:gd name="T12" fmla="*/ 80 w 176"/>
                  <a:gd name="T13" fmla="*/ 140 h 176"/>
                  <a:gd name="T14" fmla="*/ 80 w 176"/>
                  <a:gd name="T15" fmla="*/ 124 h 176"/>
                  <a:gd name="T16" fmla="*/ 80 w 176"/>
                  <a:gd name="T17" fmla="*/ 140 h 176"/>
                  <a:gd name="T18" fmla="*/ 135 w 176"/>
                  <a:gd name="T19" fmla="*/ 84 h 176"/>
                  <a:gd name="T20" fmla="*/ 105 w 176"/>
                  <a:gd name="T21" fmla="*/ 84 h 176"/>
                  <a:gd name="T22" fmla="*/ 24 w 176"/>
                  <a:gd name="T23" fmla="*/ 88 h 176"/>
                  <a:gd name="T24" fmla="*/ 105 w 176"/>
                  <a:gd name="T25" fmla="*/ 92 h 176"/>
                  <a:gd name="T26" fmla="*/ 135 w 176"/>
                  <a:gd name="T27" fmla="*/ 92 h 176"/>
                  <a:gd name="T28" fmla="*/ 152 w 176"/>
                  <a:gd name="T29" fmla="*/ 88 h 176"/>
                  <a:gd name="T30" fmla="*/ 120 w 176"/>
                  <a:gd name="T31" fmla="*/ 96 h 176"/>
                  <a:gd name="T32" fmla="*/ 120 w 176"/>
                  <a:gd name="T33" fmla="*/ 80 h 176"/>
                  <a:gd name="T34" fmla="*/ 120 w 176"/>
                  <a:gd name="T35" fmla="*/ 96 h 176"/>
                  <a:gd name="T36" fmla="*/ 79 w 176"/>
                  <a:gd name="T37" fmla="*/ 40 h 176"/>
                  <a:gd name="T38" fmla="*/ 49 w 176"/>
                  <a:gd name="T39" fmla="*/ 40 h 176"/>
                  <a:gd name="T40" fmla="*/ 24 w 176"/>
                  <a:gd name="T41" fmla="*/ 44 h 176"/>
                  <a:gd name="T42" fmla="*/ 49 w 176"/>
                  <a:gd name="T43" fmla="*/ 48 h 176"/>
                  <a:gd name="T44" fmla="*/ 79 w 176"/>
                  <a:gd name="T45" fmla="*/ 48 h 176"/>
                  <a:gd name="T46" fmla="*/ 152 w 176"/>
                  <a:gd name="T47" fmla="*/ 44 h 176"/>
                  <a:gd name="T48" fmla="*/ 64 w 176"/>
                  <a:gd name="T49" fmla="*/ 52 h 176"/>
                  <a:gd name="T50" fmla="*/ 64 w 176"/>
                  <a:gd name="T51" fmla="*/ 36 h 176"/>
                  <a:gd name="T52" fmla="*/ 64 w 176"/>
                  <a:gd name="T53" fmla="*/ 52 h 176"/>
                  <a:gd name="T54" fmla="*/ 16 w 176"/>
                  <a:gd name="T55" fmla="*/ 0 h 176"/>
                  <a:gd name="T56" fmla="*/ 0 w 176"/>
                  <a:gd name="T57" fmla="*/ 160 h 176"/>
                  <a:gd name="T58" fmla="*/ 160 w 176"/>
                  <a:gd name="T59" fmla="*/ 176 h 176"/>
                  <a:gd name="T60" fmla="*/ 176 w 176"/>
                  <a:gd name="T61" fmla="*/ 16 h 176"/>
                  <a:gd name="T62" fmla="*/ 168 w 176"/>
                  <a:gd name="T63" fmla="*/ 160 h 176"/>
                  <a:gd name="T64" fmla="*/ 16 w 176"/>
                  <a:gd name="T65" fmla="*/ 168 h 176"/>
                  <a:gd name="T66" fmla="*/ 8 w 176"/>
                  <a:gd name="T67" fmla="*/ 16 h 176"/>
                  <a:gd name="T68" fmla="*/ 160 w 176"/>
                  <a:gd name="T69" fmla="*/ 8 h 176"/>
                  <a:gd name="T70" fmla="*/ 168 w 176"/>
                  <a:gd name="T71"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48" y="128"/>
                    </a:moveTo>
                    <a:cubicBezTo>
                      <a:pt x="95" y="128"/>
                      <a:pt x="95" y="128"/>
                      <a:pt x="95" y="128"/>
                    </a:cubicBezTo>
                    <a:cubicBezTo>
                      <a:pt x="94" y="121"/>
                      <a:pt x="87" y="116"/>
                      <a:pt x="80" y="116"/>
                    </a:cubicBezTo>
                    <a:cubicBezTo>
                      <a:pt x="73" y="116"/>
                      <a:pt x="66" y="121"/>
                      <a:pt x="65" y="128"/>
                    </a:cubicBezTo>
                    <a:cubicBezTo>
                      <a:pt x="28" y="128"/>
                      <a:pt x="28" y="128"/>
                      <a:pt x="28" y="128"/>
                    </a:cubicBezTo>
                    <a:cubicBezTo>
                      <a:pt x="26" y="128"/>
                      <a:pt x="24" y="130"/>
                      <a:pt x="24" y="132"/>
                    </a:cubicBezTo>
                    <a:cubicBezTo>
                      <a:pt x="24" y="134"/>
                      <a:pt x="26" y="136"/>
                      <a:pt x="28" y="136"/>
                    </a:cubicBezTo>
                    <a:cubicBezTo>
                      <a:pt x="65" y="136"/>
                      <a:pt x="65" y="136"/>
                      <a:pt x="65" y="136"/>
                    </a:cubicBezTo>
                    <a:cubicBezTo>
                      <a:pt x="66" y="143"/>
                      <a:pt x="73" y="148"/>
                      <a:pt x="80" y="148"/>
                    </a:cubicBezTo>
                    <a:cubicBezTo>
                      <a:pt x="87" y="148"/>
                      <a:pt x="94" y="143"/>
                      <a:pt x="95" y="136"/>
                    </a:cubicBezTo>
                    <a:cubicBezTo>
                      <a:pt x="148" y="136"/>
                      <a:pt x="148" y="136"/>
                      <a:pt x="148" y="136"/>
                    </a:cubicBezTo>
                    <a:cubicBezTo>
                      <a:pt x="150" y="136"/>
                      <a:pt x="152" y="134"/>
                      <a:pt x="152" y="132"/>
                    </a:cubicBezTo>
                    <a:cubicBezTo>
                      <a:pt x="152" y="130"/>
                      <a:pt x="150" y="128"/>
                      <a:pt x="148" y="128"/>
                    </a:cubicBezTo>
                    <a:moveTo>
                      <a:pt x="80" y="140"/>
                    </a:moveTo>
                    <a:cubicBezTo>
                      <a:pt x="76" y="140"/>
                      <a:pt x="72" y="136"/>
                      <a:pt x="72" y="132"/>
                    </a:cubicBezTo>
                    <a:cubicBezTo>
                      <a:pt x="72" y="128"/>
                      <a:pt x="76" y="124"/>
                      <a:pt x="80" y="124"/>
                    </a:cubicBezTo>
                    <a:cubicBezTo>
                      <a:pt x="84" y="124"/>
                      <a:pt x="88" y="128"/>
                      <a:pt x="88" y="132"/>
                    </a:cubicBezTo>
                    <a:cubicBezTo>
                      <a:pt x="88" y="136"/>
                      <a:pt x="84" y="140"/>
                      <a:pt x="80" y="140"/>
                    </a:cubicBezTo>
                    <a:moveTo>
                      <a:pt x="148" y="84"/>
                    </a:moveTo>
                    <a:cubicBezTo>
                      <a:pt x="135" y="84"/>
                      <a:pt x="135" y="84"/>
                      <a:pt x="135" y="84"/>
                    </a:cubicBezTo>
                    <a:cubicBezTo>
                      <a:pt x="134" y="77"/>
                      <a:pt x="127" y="72"/>
                      <a:pt x="120" y="72"/>
                    </a:cubicBezTo>
                    <a:cubicBezTo>
                      <a:pt x="113" y="72"/>
                      <a:pt x="106" y="77"/>
                      <a:pt x="105" y="84"/>
                    </a:cubicBezTo>
                    <a:cubicBezTo>
                      <a:pt x="28" y="84"/>
                      <a:pt x="28" y="84"/>
                      <a:pt x="28" y="84"/>
                    </a:cubicBezTo>
                    <a:cubicBezTo>
                      <a:pt x="26" y="84"/>
                      <a:pt x="24" y="86"/>
                      <a:pt x="24" y="88"/>
                    </a:cubicBezTo>
                    <a:cubicBezTo>
                      <a:pt x="24" y="90"/>
                      <a:pt x="26" y="92"/>
                      <a:pt x="28" y="92"/>
                    </a:cubicBezTo>
                    <a:cubicBezTo>
                      <a:pt x="105" y="92"/>
                      <a:pt x="105" y="92"/>
                      <a:pt x="105" y="92"/>
                    </a:cubicBezTo>
                    <a:cubicBezTo>
                      <a:pt x="106" y="99"/>
                      <a:pt x="113" y="104"/>
                      <a:pt x="120" y="104"/>
                    </a:cubicBezTo>
                    <a:cubicBezTo>
                      <a:pt x="127" y="104"/>
                      <a:pt x="134" y="99"/>
                      <a:pt x="135" y="92"/>
                    </a:cubicBezTo>
                    <a:cubicBezTo>
                      <a:pt x="148" y="92"/>
                      <a:pt x="148" y="92"/>
                      <a:pt x="148" y="92"/>
                    </a:cubicBezTo>
                    <a:cubicBezTo>
                      <a:pt x="150" y="92"/>
                      <a:pt x="152" y="90"/>
                      <a:pt x="152" y="88"/>
                    </a:cubicBezTo>
                    <a:cubicBezTo>
                      <a:pt x="152" y="86"/>
                      <a:pt x="150" y="84"/>
                      <a:pt x="148" y="84"/>
                    </a:cubicBezTo>
                    <a:moveTo>
                      <a:pt x="120" y="96"/>
                    </a:moveTo>
                    <a:cubicBezTo>
                      <a:pt x="116" y="96"/>
                      <a:pt x="112" y="92"/>
                      <a:pt x="112" y="88"/>
                    </a:cubicBezTo>
                    <a:cubicBezTo>
                      <a:pt x="112" y="84"/>
                      <a:pt x="116" y="80"/>
                      <a:pt x="120" y="80"/>
                    </a:cubicBezTo>
                    <a:cubicBezTo>
                      <a:pt x="124" y="80"/>
                      <a:pt x="128" y="84"/>
                      <a:pt x="128" y="88"/>
                    </a:cubicBezTo>
                    <a:cubicBezTo>
                      <a:pt x="128" y="92"/>
                      <a:pt x="124" y="96"/>
                      <a:pt x="120" y="96"/>
                    </a:cubicBezTo>
                    <a:moveTo>
                      <a:pt x="148" y="40"/>
                    </a:moveTo>
                    <a:cubicBezTo>
                      <a:pt x="79" y="40"/>
                      <a:pt x="79" y="40"/>
                      <a:pt x="79" y="40"/>
                    </a:cubicBezTo>
                    <a:cubicBezTo>
                      <a:pt x="78" y="33"/>
                      <a:pt x="71" y="28"/>
                      <a:pt x="64" y="28"/>
                    </a:cubicBezTo>
                    <a:cubicBezTo>
                      <a:pt x="57" y="28"/>
                      <a:pt x="50" y="33"/>
                      <a:pt x="49" y="40"/>
                    </a:cubicBezTo>
                    <a:cubicBezTo>
                      <a:pt x="28" y="40"/>
                      <a:pt x="28" y="40"/>
                      <a:pt x="28" y="40"/>
                    </a:cubicBezTo>
                    <a:cubicBezTo>
                      <a:pt x="26" y="40"/>
                      <a:pt x="24" y="42"/>
                      <a:pt x="24" y="44"/>
                    </a:cubicBezTo>
                    <a:cubicBezTo>
                      <a:pt x="24" y="46"/>
                      <a:pt x="26" y="48"/>
                      <a:pt x="28" y="48"/>
                    </a:cubicBezTo>
                    <a:cubicBezTo>
                      <a:pt x="49" y="48"/>
                      <a:pt x="49" y="48"/>
                      <a:pt x="49" y="48"/>
                    </a:cubicBezTo>
                    <a:cubicBezTo>
                      <a:pt x="50" y="55"/>
                      <a:pt x="57" y="60"/>
                      <a:pt x="64" y="60"/>
                    </a:cubicBezTo>
                    <a:cubicBezTo>
                      <a:pt x="71" y="60"/>
                      <a:pt x="78" y="55"/>
                      <a:pt x="79" y="48"/>
                    </a:cubicBezTo>
                    <a:cubicBezTo>
                      <a:pt x="148" y="48"/>
                      <a:pt x="148" y="48"/>
                      <a:pt x="148" y="48"/>
                    </a:cubicBezTo>
                    <a:cubicBezTo>
                      <a:pt x="150" y="48"/>
                      <a:pt x="152" y="46"/>
                      <a:pt x="152" y="44"/>
                    </a:cubicBezTo>
                    <a:cubicBezTo>
                      <a:pt x="152" y="42"/>
                      <a:pt x="150" y="40"/>
                      <a:pt x="148" y="40"/>
                    </a:cubicBezTo>
                    <a:moveTo>
                      <a:pt x="64" y="52"/>
                    </a:moveTo>
                    <a:cubicBezTo>
                      <a:pt x="60" y="52"/>
                      <a:pt x="56" y="48"/>
                      <a:pt x="56" y="44"/>
                    </a:cubicBezTo>
                    <a:cubicBezTo>
                      <a:pt x="56" y="40"/>
                      <a:pt x="60" y="36"/>
                      <a:pt x="64" y="36"/>
                    </a:cubicBezTo>
                    <a:cubicBezTo>
                      <a:pt x="68" y="36"/>
                      <a:pt x="72" y="40"/>
                      <a:pt x="72" y="44"/>
                    </a:cubicBezTo>
                    <a:cubicBezTo>
                      <a:pt x="72" y="48"/>
                      <a:pt x="68" y="52"/>
                      <a:pt x="64" y="52"/>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grpSp>
        <p:nvGrpSpPr>
          <p:cNvPr id="20" name="Group 19"/>
          <p:cNvGrpSpPr/>
          <p:nvPr/>
        </p:nvGrpSpPr>
        <p:grpSpPr>
          <a:xfrm>
            <a:off x="10197926" y="2362200"/>
            <a:ext cx="6794674" cy="2198084"/>
            <a:chOff x="2791942" y="2688456"/>
            <a:chExt cx="7808924" cy="2867068"/>
          </a:xfrm>
        </p:grpSpPr>
        <p:grpSp>
          <p:nvGrpSpPr>
            <p:cNvPr id="21" name="Group 20"/>
            <p:cNvGrpSpPr/>
            <p:nvPr/>
          </p:nvGrpSpPr>
          <p:grpSpPr>
            <a:xfrm>
              <a:off x="4733377" y="2688456"/>
              <a:ext cx="5867489" cy="2867068"/>
              <a:chOff x="3786476" y="2199966"/>
              <a:chExt cx="5867489" cy="2867068"/>
            </a:xfrm>
          </p:grpSpPr>
          <p:sp>
            <p:nvSpPr>
              <p:cNvPr id="25" name="TextBox 24"/>
              <p:cNvSpPr txBox="1"/>
              <p:nvPr/>
            </p:nvSpPr>
            <p:spPr>
              <a:xfrm>
                <a:off x="3807190" y="2199966"/>
                <a:ext cx="5846775" cy="843041"/>
              </a:xfrm>
              <a:prstGeom prst="rect">
                <a:avLst/>
              </a:prstGeom>
              <a:noFill/>
            </p:spPr>
            <p:txBody>
              <a:bodyPr wrap="square" rtlCol="0">
                <a:spAutoFit/>
              </a:bodyPr>
              <a:lstStyle/>
              <a:p>
                <a:r>
                  <a:rPr lang="en-US" sz="3600" b="1" dirty="0" smtClean="0">
                    <a:latin typeface="Source Sans Pro" charset="0"/>
                    <a:ea typeface="Source Sans Pro" charset="0"/>
                    <a:cs typeface="Source Sans Pro" charset="0"/>
                  </a:rPr>
                  <a:t>Online Questionnaires</a:t>
                </a:r>
                <a:endParaRPr lang="uk-UA" sz="3600" b="1" kern="1200" dirty="0">
                  <a:latin typeface="Source Sans Pro" charset="0"/>
                  <a:ea typeface="Source Sans Pro" charset="0"/>
                  <a:cs typeface="Source Sans Pro" charset="0"/>
                </a:endParaRPr>
              </a:p>
            </p:txBody>
          </p:sp>
          <p:sp>
            <p:nvSpPr>
              <p:cNvPr id="26" name="TextBox 25"/>
              <p:cNvSpPr txBox="1"/>
              <p:nvPr/>
            </p:nvSpPr>
            <p:spPr>
              <a:xfrm>
                <a:off x="3786476" y="3019650"/>
                <a:ext cx="5496475" cy="2047384"/>
              </a:xfrm>
              <a:prstGeom prst="rect">
                <a:avLst/>
              </a:prstGeom>
              <a:noFill/>
            </p:spPr>
            <p:txBody>
              <a:bodyPr wrap="square" rtlCol="0">
                <a:spAutoFit/>
              </a:bodyPr>
              <a:lstStyle/>
              <a:p>
                <a:r>
                  <a:rPr lang="en-US" sz="2400" dirty="0" smtClean="0">
                    <a:solidFill>
                      <a:schemeClr val="tx2">
                        <a:lumMod val="50000"/>
                      </a:schemeClr>
                    </a:solidFill>
                    <a:latin typeface="Source Sans Pro" charset="0"/>
                    <a:ea typeface="Source Sans Pro" charset="0"/>
                    <a:cs typeface="Source Sans Pro" charset="0"/>
                  </a:rPr>
                  <a:t>Firms now have the ability to complete online questionnaires rather than fill out lengthy and sometimes repetitive forms.</a:t>
                </a:r>
                <a:endParaRPr lang="en-US" sz="2400" dirty="0">
                  <a:solidFill>
                    <a:schemeClr val="tx2">
                      <a:lumMod val="50000"/>
                    </a:schemeClr>
                  </a:solidFill>
                  <a:latin typeface="Source Sans Pro" charset="0"/>
                  <a:ea typeface="Source Sans Pro" charset="0"/>
                  <a:cs typeface="Source Sans Pro" charset="0"/>
                </a:endParaRPr>
              </a:p>
            </p:txBody>
          </p:sp>
        </p:grpSp>
        <p:sp>
          <p:nvSpPr>
            <p:cNvPr id="24" name="Freeform 23"/>
            <p:cNvSpPr>
              <a:spLocks noEditPoints="1"/>
            </p:cNvSpPr>
            <p:nvPr/>
          </p:nvSpPr>
          <p:spPr bwMode="auto">
            <a:xfrm>
              <a:off x="2791942" y="3314701"/>
              <a:ext cx="914400" cy="914400"/>
            </a:xfrm>
            <a:custGeom>
              <a:avLst/>
              <a:gdLst>
                <a:gd name="T0" fmla="*/ 76 w 176"/>
                <a:gd name="T1" fmla="*/ 132 h 176"/>
                <a:gd name="T2" fmla="*/ 76 w 176"/>
                <a:gd name="T3" fmla="*/ 140 h 176"/>
                <a:gd name="T4" fmla="*/ 152 w 176"/>
                <a:gd name="T5" fmla="*/ 136 h 176"/>
                <a:gd name="T6" fmla="*/ 40 w 176"/>
                <a:gd name="T7" fmla="*/ 24 h 176"/>
                <a:gd name="T8" fmla="*/ 24 w 176"/>
                <a:gd name="T9" fmla="*/ 36 h 176"/>
                <a:gd name="T10" fmla="*/ 29 w 176"/>
                <a:gd name="T11" fmla="*/ 56 h 176"/>
                <a:gd name="T12" fmla="*/ 51 w 176"/>
                <a:gd name="T13" fmla="*/ 56 h 176"/>
                <a:gd name="T14" fmla="*/ 56 w 176"/>
                <a:gd name="T15" fmla="*/ 36 h 176"/>
                <a:gd name="T16" fmla="*/ 40 w 176"/>
                <a:gd name="T17" fmla="*/ 24 h 176"/>
                <a:gd name="T18" fmla="*/ 36 w 176"/>
                <a:gd name="T19" fmla="*/ 84 h 176"/>
                <a:gd name="T20" fmla="*/ 33 w 176"/>
                <a:gd name="T21" fmla="*/ 91 h 176"/>
                <a:gd name="T22" fmla="*/ 40 w 176"/>
                <a:gd name="T23" fmla="*/ 96 h 176"/>
                <a:gd name="T24" fmla="*/ 47 w 176"/>
                <a:gd name="T25" fmla="*/ 91 h 176"/>
                <a:gd name="T26" fmla="*/ 44 w 176"/>
                <a:gd name="T27" fmla="*/ 84 h 176"/>
                <a:gd name="T28" fmla="*/ 44 w 176"/>
                <a:gd name="T29" fmla="*/ 132 h 176"/>
                <a:gd name="T30" fmla="*/ 36 w 176"/>
                <a:gd name="T31" fmla="*/ 132 h 176"/>
                <a:gd name="T32" fmla="*/ 33 w 176"/>
                <a:gd name="T33" fmla="*/ 139 h 176"/>
                <a:gd name="T34" fmla="*/ 40 w 176"/>
                <a:gd name="T35" fmla="*/ 144 h 176"/>
                <a:gd name="T36" fmla="*/ 47 w 176"/>
                <a:gd name="T37" fmla="*/ 139 h 176"/>
                <a:gd name="T38" fmla="*/ 44 w 176"/>
                <a:gd name="T39" fmla="*/ 132 h 176"/>
                <a:gd name="T40" fmla="*/ 76 w 176"/>
                <a:gd name="T41" fmla="*/ 84 h 176"/>
                <a:gd name="T42" fmla="*/ 76 w 176"/>
                <a:gd name="T43" fmla="*/ 92 h 176"/>
                <a:gd name="T44" fmla="*/ 152 w 176"/>
                <a:gd name="T45" fmla="*/ 88 h 176"/>
                <a:gd name="T46" fmla="*/ 160 w 176"/>
                <a:gd name="T47" fmla="*/ 0 h 176"/>
                <a:gd name="T48" fmla="*/ 0 w 176"/>
                <a:gd name="T49" fmla="*/ 16 h 176"/>
                <a:gd name="T50" fmla="*/ 16 w 176"/>
                <a:gd name="T51" fmla="*/ 176 h 176"/>
                <a:gd name="T52" fmla="*/ 176 w 176"/>
                <a:gd name="T53" fmla="*/ 160 h 176"/>
                <a:gd name="T54" fmla="*/ 160 w 176"/>
                <a:gd name="T55" fmla="*/ 0 h 176"/>
                <a:gd name="T56" fmla="*/ 160 w 176"/>
                <a:gd name="T57" fmla="*/ 168 h 176"/>
                <a:gd name="T58" fmla="*/ 8 w 176"/>
                <a:gd name="T59" fmla="*/ 160 h 176"/>
                <a:gd name="T60" fmla="*/ 16 w 176"/>
                <a:gd name="T61" fmla="*/ 8 h 176"/>
                <a:gd name="T62" fmla="*/ 168 w 176"/>
                <a:gd name="T63" fmla="*/ 16 h 176"/>
                <a:gd name="T64" fmla="*/ 148 w 176"/>
                <a:gd name="T65" fmla="*/ 36 h 176"/>
                <a:gd name="T66" fmla="*/ 72 w 176"/>
                <a:gd name="T67" fmla="*/ 40 h 176"/>
                <a:gd name="T68" fmla="*/ 148 w 176"/>
                <a:gd name="T69" fmla="*/ 44 h 176"/>
                <a:gd name="T70" fmla="*/ 148 w 176"/>
                <a:gd name="T7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48" y="132"/>
                  </a:moveTo>
                  <a:cubicBezTo>
                    <a:pt x="76" y="132"/>
                    <a:pt x="76" y="132"/>
                    <a:pt x="76" y="132"/>
                  </a:cubicBezTo>
                  <a:cubicBezTo>
                    <a:pt x="74" y="132"/>
                    <a:pt x="72" y="134"/>
                    <a:pt x="72" y="136"/>
                  </a:cubicBezTo>
                  <a:cubicBezTo>
                    <a:pt x="72" y="138"/>
                    <a:pt x="74" y="140"/>
                    <a:pt x="76" y="140"/>
                  </a:cubicBezTo>
                  <a:cubicBezTo>
                    <a:pt x="148" y="140"/>
                    <a:pt x="148" y="140"/>
                    <a:pt x="148" y="140"/>
                  </a:cubicBezTo>
                  <a:cubicBezTo>
                    <a:pt x="150" y="140"/>
                    <a:pt x="152" y="138"/>
                    <a:pt x="152" y="136"/>
                  </a:cubicBezTo>
                  <a:cubicBezTo>
                    <a:pt x="152" y="134"/>
                    <a:pt x="150" y="132"/>
                    <a:pt x="148" y="132"/>
                  </a:cubicBezTo>
                  <a:moveTo>
                    <a:pt x="40" y="24"/>
                  </a:moveTo>
                  <a:cubicBezTo>
                    <a:pt x="36" y="36"/>
                    <a:pt x="36" y="36"/>
                    <a:pt x="36" y="36"/>
                  </a:cubicBezTo>
                  <a:cubicBezTo>
                    <a:pt x="24" y="36"/>
                    <a:pt x="24" y="36"/>
                    <a:pt x="24" y="36"/>
                  </a:cubicBezTo>
                  <a:cubicBezTo>
                    <a:pt x="33" y="43"/>
                    <a:pt x="33" y="43"/>
                    <a:pt x="33" y="43"/>
                  </a:cubicBezTo>
                  <a:cubicBezTo>
                    <a:pt x="29" y="56"/>
                    <a:pt x="29" y="56"/>
                    <a:pt x="29" y="56"/>
                  </a:cubicBezTo>
                  <a:cubicBezTo>
                    <a:pt x="40" y="48"/>
                    <a:pt x="40" y="48"/>
                    <a:pt x="40" y="48"/>
                  </a:cubicBezTo>
                  <a:cubicBezTo>
                    <a:pt x="51" y="56"/>
                    <a:pt x="51" y="56"/>
                    <a:pt x="51" y="56"/>
                  </a:cubicBezTo>
                  <a:cubicBezTo>
                    <a:pt x="47" y="43"/>
                    <a:pt x="47" y="43"/>
                    <a:pt x="47" y="43"/>
                  </a:cubicBezTo>
                  <a:cubicBezTo>
                    <a:pt x="56" y="36"/>
                    <a:pt x="56" y="36"/>
                    <a:pt x="56" y="36"/>
                  </a:cubicBezTo>
                  <a:cubicBezTo>
                    <a:pt x="44" y="36"/>
                    <a:pt x="44" y="36"/>
                    <a:pt x="44" y="36"/>
                  </a:cubicBezTo>
                  <a:lnTo>
                    <a:pt x="40" y="24"/>
                  </a:lnTo>
                  <a:close/>
                  <a:moveTo>
                    <a:pt x="40" y="72"/>
                  </a:moveTo>
                  <a:cubicBezTo>
                    <a:pt x="36" y="84"/>
                    <a:pt x="36" y="84"/>
                    <a:pt x="36" y="84"/>
                  </a:cubicBezTo>
                  <a:cubicBezTo>
                    <a:pt x="24" y="84"/>
                    <a:pt x="24" y="84"/>
                    <a:pt x="24" y="84"/>
                  </a:cubicBezTo>
                  <a:cubicBezTo>
                    <a:pt x="33" y="91"/>
                    <a:pt x="33" y="91"/>
                    <a:pt x="33" y="91"/>
                  </a:cubicBezTo>
                  <a:cubicBezTo>
                    <a:pt x="29" y="104"/>
                    <a:pt x="29" y="104"/>
                    <a:pt x="29" y="104"/>
                  </a:cubicBezTo>
                  <a:cubicBezTo>
                    <a:pt x="40" y="96"/>
                    <a:pt x="40" y="96"/>
                    <a:pt x="40" y="96"/>
                  </a:cubicBezTo>
                  <a:cubicBezTo>
                    <a:pt x="51" y="104"/>
                    <a:pt x="51" y="104"/>
                    <a:pt x="51" y="104"/>
                  </a:cubicBezTo>
                  <a:cubicBezTo>
                    <a:pt x="47" y="91"/>
                    <a:pt x="47" y="91"/>
                    <a:pt x="47" y="91"/>
                  </a:cubicBezTo>
                  <a:cubicBezTo>
                    <a:pt x="56" y="84"/>
                    <a:pt x="56" y="84"/>
                    <a:pt x="56" y="84"/>
                  </a:cubicBezTo>
                  <a:cubicBezTo>
                    <a:pt x="44" y="84"/>
                    <a:pt x="44" y="84"/>
                    <a:pt x="44" y="84"/>
                  </a:cubicBezTo>
                  <a:lnTo>
                    <a:pt x="40" y="72"/>
                  </a:lnTo>
                  <a:close/>
                  <a:moveTo>
                    <a:pt x="44" y="132"/>
                  </a:moveTo>
                  <a:cubicBezTo>
                    <a:pt x="40" y="120"/>
                    <a:pt x="40" y="120"/>
                    <a:pt x="40" y="120"/>
                  </a:cubicBezTo>
                  <a:cubicBezTo>
                    <a:pt x="36" y="132"/>
                    <a:pt x="36" y="132"/>
                    <a:pt x="36" y="132"/>
                  </a:cubicBezTo>
                  <a:cubicBezTo>
                    <a:pt x="24" y="132"/>
                    <a:pt x="24" y="132"/>
                    <a:pt x="24" y="132"/>
                  </a:cubicBezTo>
                  <a:cubicBezTo>
                    <a:pt x="33" y="139"/>
                    <a:pt x="33" y="139"/>
                    <a:pt x="33" y="139"/>
                  </a:cubicBezTo>
                  <a:cubicBezTo>
                    <a:pt x="29" y="152"/>
                    <a:pt x="29" y="152"/>
                    <a:pt x="29" y="152"/>
                  </a:cubicBezTo>
                  <a:cubicBezTo>
                    <a:pt x="40" y="144"/>
                    <a:pt x="40" y="144"/>
                    <a:pt x="40" y="144"/>
                  </a:cubicBezTo>
                  <a:cubicBezTo>
                    <a:pt x="51" y="152"/>
                    <a:pt x="51" y="152"/>
                    <a:pt x="51" y="152"/>
                  </a:cubicBezTo>
                  <a:cubicBezTo>
                    <a:pt x="47" y="139"/>
                    <a:pt x="47" y="139"/>
                    <a:pt x="47" y="139"/>
                  </a:cubicBezTo>
                  <a:cubicBezTo>
                    <a:pt x="56" y="132"/>
                    <a:pt x="56" y="132"/>
                    <a:pt x="56" y="132"/>
                  </a:cubicBezTo>
                  <a:lnTo>
                    <a:pt x="44" y="132"/>
                  </a:lnTo>
                  <a:close/>
                  <a:moveTo>
                    <a:pt x="148" y="84"/>
                  </a:moveTo>
                  <a:cubicBezTo>
                    <a:pt x="76" y="84"/>
                    <a:pt x="76" y="84"/>
                    <a:pt x="76" y="84"/>
                  </a:cubicBezTo>
                  <a:cubicBezTo>
                    <a:pt x="74" y="84"/>
                    <a:pt x="72" y="86"/>
                    <a:pt x="72" y="88"/>
                  </a:cubicBezTo>
                  <a:cubicBezTo>
                    <a:pt x="72" y="90"/>
                    <a:pt x="74" y="92"/>
                    <a:pt x="76" y="92"/>
                  </a:cubicBezTo>
                  <a:cubicBezTo>
                    <a:pt x="148" y="92"/>
                    <a:pt x="148" y="92"/>
                    <a:pt x="148" y="92"/>
                  </a:cubicBezTo>
                  <a:cubicBezTo>
                    <a:pt x="150" y="92"/>
                    <a:pt x="152" y="90"/>
                    <a:pt x="152" y="88"/>
                  </a:cubicBezTo>
                  <a:cubicBezTo>
                    <a:pt x="152" y="86"/>
                    <a:pt x="150" y="84"/>
                    <a:pt x="148" y="84"/>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148" y="36"/>
                  </a:moveTo>
                  <a:cubicBezTo>
                    <a:pt x="76" y="36"/>
                    <a:pt x="76" y="36"/>
                    <a:pt x="76" y="36"/>
                  </a:cubicBezTo>
                  <a:cubicBezTo>
                    <a:pt x="74" y="36"/>
                    <a:pt x="72" y="38"/>
                    <a:pt x="72" y="40"/>
                  </a:cubicBezTo>
                  <a:cubicBezTo>
                    <a:pt x="72" y="42"/>
                    <a:pt x="74" y="44"/>
                    <a:pt x="76" y="44"/>
                  </a:cubicBezTo>
                  <a:cubicBezTo>
                    <a:pt x="148" y="44"/>
                    <a:pt x="148" y="44"/>
                    <a:pt x="148" y="44"/>
                  </a:cubicBezTo>
                  <a:cubicBezTo>
                    <a:pt x="150" y="44"/>
                    <a:pt x="152" y="42"/>
                    <a:pt x="152" y="40"/>
                  </a:cubicBezTo>
                  <a:cubicBezTo>
                    <a:pt x="152" y="38"/>
                    <a:pt x="150" y="36"/>
                    <a:pt x="148" y="3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kern="1200"/>
            </a:p>
          </p:txBody>
        </p:sp>
      </p:grpSp>
      <p:grpSp>
        <p:nvGrpSpPr>
          <p:cNvPr id="28" name="Group 27"/>
          <p:cNvGrpSpPr/>
          <p:nvPr/>
        </p:nvGrpSpPr>
        <p:grpSpPr>
          <a:xfrm>
            <a:off x="9829800" y="5476239"/>
            <a:ext cx="8763001" cy="2601876"/>
            <a:chOff x="9639300" y="5572089"/>
            <a:chExt cx="8763001" cy="2601876"/>
          </a:xfrm>
        </p:grpSpPr>
        <p:grpSp>
          <p:nvGrpSpPr>
            <p:cNvPr id="29" name="Group 28"/>
            <p:cNvGrpSpPr/>
            <p:nvPr/>
          </p:nvGrpSpPr>
          <p:grpSpPr>
            <a:xfrm>
              <a:off x="11696701" y="5593722"/>
              <a:ext cx="6705600" cy="2580243"/>
              <a:chOff x="11696701" y="5593722"/>
              <a:chExt cx="6705600" cy="2580243"/>
            </a:xfrm>
          </p:grpSpPr>
          <p:sp>
            <p:nvSpPr>
              <p:cNvPr id="33" name="Rectangle 32"/>
              <p:cNvSpPr/>
              <p:nvPr/>
            </p:nvSpPr>
            <p:spPr>
              <a:xfrm>
                <a:off x="11696701" y="6234973"/>
                <a:ext cx="5219700" cy="1938992"/>
              </a:xfrm>
              <a:prstGeom prst="rect">
                <a:avLst/>
              </a:prstGeom>
            </p:spPr>
            <p:txBody>
              <a:bodyPr wrap="square">
                <a:spAutoFit/>
              </a:bodyPr>
              <a:lstStyle/>
              <a:p>
                <a:r>
                  <a:rPr lang="en-US" sz="2400" dirty="0" smtClean="0">
                    <a:solidFill>
                      <a:schemeClr val="tx2">
                        <a:lumMod val="50000"/>
                      </a:schemeClr>
                    </a:solidFill>
                    <a:latin typeface="Source Sans Pro" charset="0"/>
                    <a:ea typeface="Source Sans Pro" charset="0"/>
                    <a:cs typeface="Source Sans Pro" charset="0"/>
                  </a:rPr>
                  <a:t>Firms will be able to respond to SBA requests via an internal messaging system. This ensures that personal information is safe and responses are not sent to spam or junk filters.</a:t>
                </a:r>
                <a:endParaRPr lang="en-US" sz="2400" dirty="0">
                  <a:solidFill>
                    <a:schemeClr val="tx2">
                      <a:lumMod val="50000"/>
                    </a:schemeClr>
                  </a:solidFill>
                  <a:latin typeface="Source Sans Pro" charset="0"/>
                  <a:ea typeface="Source Sans Pro" charset="0"/>
                  <a:cs typeface="Source Sans Pro" charset="0"/>
                </a:endParaRPr>
              </a:p>
            </p:txBody>
          </p:sp>
          <p:sp>
            <p:nvSpPr>
              <p:cNvPr id="35" name="Rectangle 34"/>
              <p:cNvSpPr/>
              <p:nvPr/>
            </p:nvSpPr>
            <p:spPr>
              <a:xfrm>
                <a:off x="11696701" y="5593722"/>
                <a:ext cx="6705600" cy="646331"/>
              </a:xfrm>
              <a:prstGeom prst="rect">
                <a:avLst/>
              </a:prstGeom>
            </p:spPr>
            <p:txBody>
              <a:bodyPr wrap="square">
                <a:spAutoFit/>
              </a:bodyPr>
              <a:lstStyle/>
              <a:p>
                <a:r>
                  <a:rPr lang="en-US" sz="3600" b="1" dirty="0" smtClean="0">
                    <a:latin typeface="Source Sans Pro" charset="0"/>
                    <a:ea typeface="Source Sans Pro" charset="0"/>
                    <a:cs typeface="Source Sans Pro" charset="0"/>
                  </a:rPr>
                  <a:t>Direct Messaging</a:t>
                </a:r>
                <a:endParaRPr lang="en-US" sz="3600" b="1" dirty="0">
                  <a:latin typeface="Source Sans Pro" charset="0"/>
                  <a:ea typeface="Source Sans Pro" charset="0"/>
                  <a:cs typeface="Source Sans Pro" charset="0"/>
                </a:endParaRPr>
              </a:p>
            </p:txBody>
          </p:sp>
        </p:grpSp>
        <p:sp>
          <p:nvSpPr>
            <p:cNvPr id="31" name="Oval 30"/>
            <p:cNvSpPr/>
            <p:nvPr/>
          </p:nvSpPr>
          <p:spPr>
            <a:xfrm>
              <a:off x="9639300" y="5572089"/>
              <a:ext cx="1600200" cy="16002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sp>
        <p:nvSpPr>
          <p:cNvPr id="38" name="Freeform 239"/>
          <p:cNvSpPr>
            <a:spLocks noEditPoints="1"/>
          </p:cNvSpPr>
          <p:nvPr/>
        </p:nvSpPr>
        <p:spPr bwMode="auto">
          <a:xfrm>
            <a:off x="10220893" y="5865317"/>
            <a:ext cx="907583" cy="914400"/>
          </a:xfrm>
          <a:custGeom>
            <a:avLst/>
            <a:gdLst>
              <a:gd name="T0" fmla="*/ 16 w 176"/>
              <a:gd name="T1" fmla="*/ 32 h 176"/>
              <a:gd name="T2" fmla="*/ 0 w 176"/>
              <a:gd name="T3" fmla="*/ 160 h 176"/>
              <a:gd name="T4" fmla="*/ 128 w 176"/>
              <a:gd name="T5" fmla="*/ 176 h 176"/>
              <a:gd name="T6" fmla="*/ 144 w 176"/>
              <a:gd name="T7" fmla="*/ 48 h 176"/>
              <a:gd name="T8" fmla="*/ 136 w 176"/>
              <a:gd name="T9" fmla="*/ 160 h 176"/>
              <a:gd name="T10" fmla="*/ 16 w 176"/>
              <a:gd name="T11" fmla="*/ 168 h 176"/>
              <a:gd name="T12" fmla="*/ 8 w 176"/>
              <a:gd name="T13" fmla="*/ 72 h 176"/>
              <a:gd name="T14" fmla="*/ 136 w 176"/>
              <a:gd name="T15" fmla="*/ 160 h 176"/>
              <a:gd name="T16" fmla="*/ 8 w 176"/>
              <a:gd name="T17" fmla="*/ 64 h 176"/>
              <a:gd name="T18" fmla="*/ 16 w 176"/>
              <a:gd name="T19" fmla="*/ 40 h 176"/>
              <a:gd name="T20" fmla="*/ 136 w 176"/>
              <a:gd name="T21" fmla="*/ 48 h 176"/>
              <a:gd name="T22" fmla="*/ 36 w 176"/>
              <a:gd name="T23" fmla="*/ 48 h 176"/>
              <a:gd name="T24" fmla="*/ 36 w 176"/>
              <a:gd name="T25" fmla="*/ 56 h 176"/>
              <a:gd name="T26" fmla="*/ 36 w 176"/>
              <a:gd name="T27" fmla="*/ 48 h 176"/>
              <a:gd name="T28" fmla="*/ 16 w 176"/>
              <a:gd name="T29" fmla="*/ 52 h 176"/>
              <a:gd name="T30" fmla="*/ 24 w 176"/>
              <a:gd name="T31" fmla="*/ 52 h 176"/>
              <a:gd name="T32" fmla="*/ 160 w 176"/>
              <a:gd name="T33" fmla="*/ 0 h 176"/>
              <a:gd name="T34" fmla="*/ 32 w 176"/>
              <a:gd name="T35" fmla="*/ 16 h 176"/>
              <a:gd name="T36" fmla="*/ 36 w 176"/>
              <a:gd name="T37" fmla="*/ 24 h 176"/>
              <a:gd name="T38" fmla="*/ 40 w 176"/>
              <a:gd name="T39" fmla="*/ 16 h 176"/>
              <a:gd name="T40" fmla="*/ 160 w 176"/>
              <a:gd name="T41" fmla="*/ 8 h 176"/>
              <a:gd name="T42" fmla="*/ 168 w 176"/>
              <a:gd name="T43" fmla="*/ 128 h 176"/>
              <a:gd name="T44" fmla="*/ 156 w 176"/>
              <a:gd name="T45" fmla="*/ 136 h 176"/>
              <a:gd name="T46" fmla="*/ 156 w 176"/>
              <a:gd name="T47" fmla="*/ 144 h 176"/>
              <a:gd name="T48" fmla="*/ 176 w 176"/>
              <a:gd name="T49" fmla="*/ 128 h 176"/>
              <a:gd name="T50" fmla="*/ 160 w 176"/>
              <a:gd name="T51" fmla="*/ 0 h 176"/>
              <a:gd name="T52" fmla="*/ 48 w 176"/>
              <a:gd name="T53" fmla="*/ 52 h 176"/>
              <a:gd name="T54" fmla="*/ 56 w 176"/>
              <a:gd name="T55" fmla="*/ 52 h 176"/>
              <a:gd name="T56" fmla="*/ 124 w 176"/>
              <a:gd name="T57" fmla="*/ 48 h 176"/>
              <a:gd name="T58" fmla="*/ 64 w 176"/>
              <a:gd name="T59" fmla="*/ 52 h 176"/>
              <a:gd name="T60" fmla="*/ 124 w 176"/>
              <a:gd name="T61" fmla="*/ 56 h 176"/>
              <a:gd name="T62" fmla="*/ 124 w 176"/>
              <a:gd name="T6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28" y="32"/>
                </a:moveTo>
                <a:cubicBezTo>
                  <a:pt x="16" y="32"/>
                  <a:pt x="16" y="32"/>
                  <a:pt x="16" y="32"/>
                </a:cubicBezTo>
                <a:cubicBezTo>
                  <a:pt x="7" y="32"/>
                  <a:pt x="0" y="39"/>
                  <a:pt x="0" y="48"/>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48"/>
                  <a:pt x="144" y="48"/>
                  <a:pt x="144" y="48"/>
                </a:cubicBezTo>
                <a:cubicBezTo>
                  <a:pt x="144" y="39"/>
                  <a:pt x="137" y="32"/>
                  <a:pt x="128" y="32"/>
                </a:cubicBezTo>
                <a:moveTo>
                  <a:pt x="136" y="160"/>
                </a:moveTo>
                <a:cubicBezTo>
                  <a:pt x="136" y="164"/>
                  <a:pt x="132" y="168"/>
                  <a:pt x="128" y="168"/>
                </a:cubicBezTo>
                <a:cubicBezTo>
                  <a:pt x="16" y="168"/>
                  <a:pt x="16" y="168"/>
                  <a:pt x="16" y="168"/>
                </a:cubicBezTo>
                <a:cubicBezTo>
                  <a:pt x="12" y="168"/>
                  <a:pt x="8" y="164"/>
                  <a:pt x="8" y="160"/>
                </a:cubicBezTo>
                <a:cubicBezTo>
                  <a:pt x="8" y="72"/>
                  <a:pt x="8" y="72"/>
                  <a:pt x="8" y="72"/>
                </a:cubicBezTo>
                <a:cubicBezTo>
                  <a:pt x="136" y="72"/>
                  <a:pt x="136" y="72"/>
                  <a:pt x="136" y="72"/>
                </a:cubicBezTo>
                <a:lnTo>
                  <a:pt x="136" y="160"/>
                </a:lnTo>
                <a:close/>
                <a:moveTo>
                  <a:pt x="136" y="64"/>
                </a:moveTo>
                <a:cubicBezTo>
                  <a:pt x="8" y="64"/>
                  <a:pt x="8" y="64"/>
                  <a:pt x="8" y="64"/>
                </a:cubicBezTo>
                <a:cubicBezTo>
                  <a:pt x="8" y="48"/>
                  <a:pt x="8" y="48"/>
                  <a:pt x="8" y="48"/>
                </a:cubicBezTo>
                <a:cubicBezTo>
                  <a:pt x="8" y="44"/>
                  <a:pt x="12" y="40"/>
                  <a:pt x="16" y="40"/>
                </a:cubicBezTo>
                <a:cubicBezTo>
                  <a:pt x="128" y="40"/>
                  <a:pt x="128" y="40"/>
                  <a:pt x="128" y="40"/>
                </a:cubicBezTo>
                <a:cubicBezTo>
                  <a:pt x="132" y="40"/>
                  <a:pt x="136" y="44"/>
                  <a:pt x="136" y="48"/>
                </a:cubicBezTo>
                <a:lnTo>
                  <a:pt x="136" y="64"/>
                </a:lnTo>
                <a:close/>
                <a:moveTo>
                  <a:pt x="36" y="48"/>
                </a:moveTo>
                <a:cubicBezTo>
                  <a:pt x="34" y="48"/>
                  <a:pt x="32" y="50"/>
                  <a:pt x="32" y="52"/>
                </a:cubicBezTo>
                <a:cubicBezTo>
                  <a:pt x="32" y="54"/>
                  <a:pt x="34" y="56"/>
                  <a:pt x="36" y="56"/>
                </a:cubicBezTo>
                <a:cubicBezTo>
                  <a:pt x="38" y="56"/>
                  <a:pt x="40" y="54"/>
                  <a:pt x="40" y="52"/>
                </a:cubicBezTo>
                <a:cubicBezTo>
                  <a:pt x="40" y="50"/>
                  <a:pt x="38" y="48"/>
                  <a:pt x="36" y="48"/>
                </a:cubicBezTo>
                <a:moveTo>
                  <a:pt x="20" y="48"/>
                </a:moveTo>
                <a:cubicBezTo>
                  <a:pt x="18" y="48"/>
                  <a:pt x="16" y="50"/>
                  <a:pt x="16" y="52"/>
                </a:cubicBezTo>
                <a:cubicBezTo>
                  <a:pt x="16" y="54"/>
                  <a:pt x="18" y="56"/>
                  <a:pt x="20" y="56"/>
                </a:cubicBezTo>
                <a:cubicBezTo>
                  <a:pt x="22" y="56"/>
                  <a:pt x="24" y="54"/>
                  <a:pt x="24" y="52"/>
                </a:cubicBezTo>
                <a:cubicBezTo>
                  <a:pt x="24" y="50"/>
                  <a:pt x="22" y="48"/>
                  <a:pt x="20" y="48"/>
                </a:cubicBezTo>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128"/>
                  <a:pt x="168" y="128"/>
                  <a:pt x="168" y="128"/>
                </a:cubicBezTo>
                <a:cubicBezTo>
                  <a:pt x="168" y="132"/>
                  <a:pt x="164" y="136"/>
                  <a:pt x="160" y="136"/>
                </a:cubicBezTo>
                <a:cubicBezTo>
                  <a:pt x="156" y="136"/>
                  <a:pt x="156" y="136"/>
                  <a:pt x="156" y="136"/>
                </a:cubicBezTo>
                <a:cubicBezTo>
                  <a:pt x="154" y="136"/>
                  <a:pt x="152" y="138"/>
                  <a:pt x="152" y="140"/>
                </a:cubicBezTo>
                <a:cubicBezTo>
                  <a:pt x="152" y="142"/>
                  <a:pt x="154" y="144"/>
                  <a:pt x="156" y="144"/>
                </a:cubicBezTo>
                <a:cubicBezTo>
                  <a:pt x="160" y="144"/>
                  <a:pt x="160" y="144"/>
                  <a:pt x="160" y="144"/>
                </a:cubicBezTo>
                <a:cubicBezTo>
                  <a:pt x="169" y="144"/>
                  <a:pt x="176" y="137"/>
                  <a:pt x="176" y="128"/>
                </a:cubicBezTo>
                <a:cubicBezTo>
                  <a:pt x="176" y="16"/>
                  <a:pt x="176" y="16"/>
                  <a:pt x="176" y="16"/>
                </a:cubicBezTo>
                <a:cubicBezTo>
                  <a:pt x="176" y="7"/>
                  <a:pt x="169" y="0"/>
                  <a:pt x="160" y="0"/>
                </a:cubicBezTo>
                <a:moveTo>
                  <a:pt x="52" y="48"/>
                </a:moveTo>
                <a:cubicBezTo>
                  <a:pt x="50" y="48"/>
                  <a:pt x="48" y="50"/>
                  <a:pt x="48" y="52"/>
                </a:cubicBezTo>
                <a:cubicBezTo>
                  <a:pt x="48" y="54"/>
                  <a:pt x="50" y="56"/>
                  <a:pt x="52" y="56"/>
                </a:cubicBezTo>
                <a:cubicBezTo>
                  <a:pt x="54" y="56"/>
                  <a:pt x="56" y="54"/>
                  <a:pt x="56" y="52"/>
                </a:cubicBezTo>
                <a:cubicBezTo>
                  <a:pt x="56" y="50"/>
                  <a:pt x="54" y="48"/>
                  <a:pt x="52" y="48"/>
                </a:cubicBezTo>
                <a:moveTo>
                  <a:pt x="124" y="48"/>
                </a:moveTo>
                <a:cubicBezTo>
                  <a:pt x="68" y="48"/>
                  <a:pt x="68" y="48"/>
                  <a:pt x="68" y="48"/>
                </a:cubicBezTo>
                <a:cubicBezTo>
                  <a:pt x="66" y="48"/>
                  <a:pt x="64" y="50"/>
                  <a:pt x="64" y="52"/>
                </a:cubicBezTo>
                <a:cubicBezTo>
                  <a:pt x="64" y="54"/>
                  <a:pt x="66" y="56"/>
                  <a:pt x="68" y="56"/>
                </a:cubicBezTo>
                <a:cubicBezTo>
                  <a:pt x="124" y="56"/>
                  <a:pt x="124" y="56"/>
                  <a:pt x="124" y="56"/>
                </a:cubicBezTo>
                <a:cubicBezTo>
                  <a:pt x="126" y="56"/>
                  <a:pt x="128" y="54"/>
                  <a:pt x="128" y="52"/>
                </a:cubicBezTo>
                <a:cubicBezTo>
                  <a:pt x="128" y="50"/>
                  <a:pt x="126" y="48"/>
                  <a:pt x="124" y="4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11014631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83209" y="401791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4249400" y="5105400"/>
            <a:ext cx="685800" cy="685800"/>
            <a:chOff x="6324600" y="4114799"/>
            <a:chExt cx="685800" cy="685800"/>
          </a:xfrm>
        </p:grpSpPr>
        <p:cxnSp>
          <p:nvCxnSpPr>
            <p:cNvPr id="8" name="Straight Connector 7"/>
            <p:cNvCxnSpPr/>
            <p:nvPr/>
          </p:nvCxnSpPr>
          <p:spPr>
            <a:xfrm flipV="1">
              <a:off x="6324600" y="4114799"/>
              <a:ext cx="0" cy="68580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5715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pic>
        <p:nvPicPr>
          <p:cNvPr id="10" name="Shape 102"/>
          <p:cNvPicPr preferRelativeResize="0"/>
          <p:nvPr/>
        </p:nvPicPr>
        <p:blipFill>
          <a:blip r:embed="rId2">
            <a:alphaModFix/>
          </a:blip>
          <a:stretch>
            <a:fillRect/>
          </a:stretch>
        </p:blipFill>
        <p:spPr>
          <a:xfrm>
            <a:off x="6324598" y="9296400"/>
            <a:ext cx="5338373" cy="891850"/>
          </a:xfrm>
          <a:prstGeom prst="rect">
            <a:avLst/>
          </a:prstGeom>
          <a:noFill/>
          <a:ln>
            <a:noFill/>
          </a:ln>
        </p:spPr>
      </p:pic>
      <p:sp>
        <p:nvSpPr>
          <p:cNvPr id="2" name="Rectangle 1"/>
          <p:cNvSpPr/>
          <p:nvPr/>
        </p:nvSpPr>
        <p:spPr>
          <a:xfrm>
            <a:off x="3431998" y="4343400"/>
            <a:ext cx="11123576" cy="1107996"/>
          </a:xfrm>
          <a:prstGeom prst="rect">
            <a:avLst/>
          </a:prstGeom>
        </p:spPr>
        <p:txBody>
          <a:bodyPr wrap="square">
            <a:spAutoFit/>
          </a:bodyPr>
          <a:lstStyle/>
          <a:p>
            <a:pPr algn="ctr"/>
            <a:r>
              <a:rPr lang="en-US" sz="6600" b="1" dirty="0" smtClean="0">
                <a:latin typeface="Source Sans Pro" charset="0"/>
                <a:ea typeface="Source Sans Pro" charset="0"/>
                <a:cs typeface="Source Sans Pro" charset="0"/>
              </a:rPr>
              <a:t>Firm View of Certify Features </a:t>
            </a:r>
            <a:endParaRPr lang="en-US" sz="6600" b="1" dirty="0">
              <a:latin typeface="Source Sans Pro" charset="0"/>
              <a:ea typeface="Source Sans Pro" charset="0"/>
              <a:cs typeface="Source Sans Pro" charset="0"/>
            </a:endParaRPr>
          </a:p>
        </p:txBody>
      </p:sp>
    </p:spTree>
    <p:extLst>
      <p:ext uri="{BB962C8B-B14F-4D97-AF65-F5344CB8AC3E}">
        <p14:creationId xmlns:p14="http://schemas.microsoft.com/office/powerpoint/2010/main" val="3953042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634901"/>
            <a:ext cx="8496300" cy="1350370"/>
          </a:xfrm>
        </p:spPr>
        <p:txBody>
          <a:bodyPr/>
          <a:lstStyle/>
          <a:p>
            <a:r>
              <a:rPr lang="en-US" dirty="0" smtClean="0"/>
              <a:t>Annual Review</a:t>
            </a:r>
            <a:br>
              <a:rPr lang="en-US" dirty="0" smtClean="0"/>
            </a:br>
            <a:r>
              <a:rPr lang="en-US" dirty="0" smtClean="0">
                <a:solidFill>
                  <a:schemeClr val="accent1"/>
                </a:solidFill>
              </a:rPr>
              <a:t>Overview</a:t>
            </a:r>
            <a:endParaRPr lang="uk-UA" dirty="0">
              <a:solidFill>
                <a:schemeClr val="accent1"/>
              </a:solidFill>
            </a:endParaRPr>
          </a:p>
        </p:txBody>
      </p:sp>
      <p:grpSp>
        <p:nvGrpSpPr>
          <p:cNvPr id="29" name="Group 28"/>
          <p:cNvGrpSpPr/>
          <p:nvPr/>
        </p:nvGrpSpPr>
        <p:grpSpPr>
          <a:xfrm rot="10800000">
            <a:off x="16840200" y="1676400"/>
            <a:ext cx="685800" cy="685800"/>
            <a:chOff x="6318250" y="5727977"/>
            <a:chExt cx="685800" cy="685800"/>
          </a:xfrm>
        </p:grpSpPr>
        <p:cxnSp>
          <p:nvCxnSpPr>
            <p:cNvPr id="30" name="Straight Connector 29"/>
            <p:cNvCxnSpPr/>
            <p:nvPr/>
          </p:nvCxnSpPr>
          <p:spPr>
            <a:xfrm flipV="1">
              <a:off x="6318250" y="572797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18250" y="5727977"/>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Shape 889"/>
          <p:cNvGrpSpPr/>
          <p:nvPr/>
        </p:nvGrpSpPr>
        <p:grpSpPr>
          <a:xfrm>
            <a:off x="9172281" y="3470910"/>
            <a:ext cx="8643662" cy="2574362"/>
            <a:chOff x="580350" y="1270850"/>
            <a:chExt cx="1911300" cy="2991900"/>
          </a:xfrm>
        </p:grpSpPr>
        <p:sp>
          <p:nvSpPr>
            <p:cNvPr id="15" name="Shape 890"/>
            <p:cNvSpPr/>
            <p:nvPr/>
          </p:nvSpPr>
          <p:spPr>
            <a:xfrm>
              <a:off x="580350" y="1270850"/>
              <a:ext cx="1911300" cy="2791800"/>
            </a:xfrm>
            <a:prstGeom prst="roundRect">
              <a:avLst>
                <a:gd name="adj" fmla="val 7329"/>
              </a:avLst>
            </a:prstGeom>
            <a:solidFill>
              <a:srgbClr val="F3F3F3"/>
            </a:solidFill>
            <a:ln>
              <a:noFill/>
            </a:ln>
          </p:spPr>
          <p:txBody>
            <a:bodyPr wrap="square" lIns="91425" tIns="91425" rIns="91425" bIns="91425" anchor="ctr" anchorCtr="0">
              <a:noAutofit/>
            </a:bodyPr>
            <a:lstStyle/>
            <a:p>
              <a:endParaRPr/>
            </a:p>
          </p:txBody>
        </p:sp>
        <p:sp>
          <p:nvSpPr>
            <p:cNvPr id="16" name="Shape 891"/>
            <p:cNvSpPr/>
            <p:nvPr/>
          </p:nvSpPr>
          <p:spPr>
            <a:xfrm rot="10800000">
              <a:off x="1425900" y="4062650"/>
              <a:ext cx="220200" cy="200100"/>
            </a:xfrm>
            <a:prstGeom prst="triangle">
              <a:avLst>
                <a:gd name="adj" fmla="val 50000"/>
              </a:avLst>
            </a:prstGeom>
            <a:solidFill>
              <a:srgbClr val="F3F3F3"/>
            </a:solidFill>
            <a:ln>
              <a:noFill/>
            </a:ln>
          </p:spPr>
          <p:txBody>
            <a:bodyPr wrap="square" lIns="91425" tIns="91425" rIns="91425" bIns="91425" anchor="ctr" anchorCtr="0">
              <a:noAutofit/>
            </a:bodyPr>
            <a:lstStyle/>
            <a:p>
              <a:endParaRPr/>
            </a:p>
          </p:txBody>
        </p:sp>
      </p:grpSp>
      <p:pic>
        <p:nvPicPr>
          <p:cNvPr id="21" name="Shape 896" descr="iphone-glow.png"/>
          <p:cNvPicPr preferRelativeResize="0"/>
          <p:nvPr/>
        </p:nvPicPr>
        <p:blipFill rotWithShape="1">
          <a:blip r:embed="rId3">
            <a:alphaModFix amt="35000"/>
          </a:blip>
          <a:srcRect l="18989" t="13337" r="24105" b="16130"/>
          <a:stretch/>
        </p:blipFill>
        <p:spPr>
          <a:xfrm>
            <a:off x="4750801" y="2909001"/>
            <a:ext cx="3717198" cy="5611998"/>
          </a:xfrm>
          <a:prstGeom prst="rect">
            <a:avLst/>
          </a:prstGeom>
          <a:noFill/>
          <a:ln>
            <a:noFill/>
          </a:ln>
        </p:spPr>
      </p:pic>
      <p:grpSp>
        <p:nvGrpSpPr>
          <p:cNvPr id="22" name="Group 21"/>
          <p:cNvGrpSpPr/>
          <p:nvPr/>
        </p:nvGrpSpPr>
        <p:grpSpPr>
          <a:xfrm>
            <a:off x="28281" y="2209800"/>
            <a:ext cx="18288000" cy="7487195"/>
            <a:chOff x="-88092" y="-2324000"/>
            <a:chExt cx="6400800" cy="11430000"/>
          </a:xfrm>
        </p:grpSpPr>
        <p:sp>
          <p:nvSpPr>
            <p:cNvPr id="23" name="Rectangle 22"/>
            <p:cNvSpPr/>
            <p:nvPr/>
          </p:nvSpPr>
          <p:spPr>
            <a:xfrm>
              <a:off x="-88092" y="-2324000"/>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4" name="TextBox 23"/>
            <p:cNvSpPr txBox="1"/>
            <p:nvPr/>
          </p:nvSpPr>
          <p:spPr>
            <a:xfrm>
              <a:off x="791119" y="-1160726"/>
              <a:ext cx="4924951" cy="8410380"/>
            </a:xfrm>
            <a:prstGeom prst="rect">
              <a:avLst/>
            </a:prstGeom>
            <a:noFill/>
          </p:spPr>
          <p:txBody>
            <a:bodyPr wrap="square" rtlCol="0">
              <a:spAutoFit/>
            </a:bodyPr>
            <a:lstStyle/>
            <a:p>
              <a:r>
                <a:rPr lang="en-US" sz="4400" b="1" dirty="0" smtClean="0">
                  <a:solidFill>
                    <a:schemeClr val="bg1"/>
                  </a:solidFill>
                  <a:latin typeface="Source Sans Pro" charset="0"/>
                  <a:ea typeface="Source Sans Pro" charset="0"/>
                  <a:cs typeface="Source Sans Pro" charset="0"/>
                </a:rPr>
                <a:t>Firms will be able to see </a:t>
              </a:r>
              <a:r>
                <a:rPr lang="en-US" sz="4400" b="1" dirty="0" smtClean="0">
                  <a:solidFill>
                    <a:schemeClr val="accent1"/>
                  </a:solidFill>
                  <a:latin typeface="Source Sans Pro" charset="0"/>
                  <a:ea typeface="Source Sans Pro" charset="0"/>
                  <a:cs typeface="Source Sans Pro" charset="0"/>
                </a:rPr>
                <a:t>all aspects of their annual review </a:t>
              </a:r>
              <a:r>
                <a:rPr lang="en-US" sz="4400" b="1" dirty="0" smtClean="0">
                  <a:solidFill>
                    <a:schemeClr val="bg1"/>
                  </a:solidFill>
                  <a:latin typeface="Source Sans Pro" charset="0"/>
                  <a:ea typeface="Source Sans Pro" charset="0"/>
                  <a:cs typeface="Source Sans Pro" charset="0"/>
                </a:rPr>
                <a:t>on one page:</a:t>
              </a:r>
            </a:p>
            <a:p>
              <a:endParaRPr lang="en-US" sz="4400" b="1" dirty="0" smtClean="0">
                <a:solidFill>
                  <a:schemeClr val="bg1"/>
                </a:solidFill>
                <a:latin typeface="Source Sans Pro" charset="0"/>
                <a:ea typeface="Source Sans Pro" charset="0"/>
                <a:cs typeface="Source Sans Pro" charset="0"/>
              </a:endParaRPr>
            </a:p>
            <a:p>
              <a:pPr marL="457200" indent="-457200">
                <a:buFont typeface="Arial"/>
                <a:buChar char="•"/>
              </a:pPr>
              <a:r>
                <a:rPr lang="en-US" sz="4400" b="1" dirty="0" smtClean="0">
                  <a:solidFill>
                    <a:schemeClr val="bg1"/>
                  </a:solidFill>
                  <a:latin typeface="Source Sans Pro" charset="0"/>
                  <a:ea typeface="Source Sans Pro" charset="0"/>
                  <a:cs typeface="Source Sans Pro" charset="0"/>
                </a:rPr>
                <a:t>Annual Review Sections</a:t>
              </a:r>
            </a:p>
            <a:p>
              <a:pPr marL="457200" indent="-457200">
                <a:buFont typeface="Arial"/>
                <a:buChar char="•"/>
              </a:pPr>
              <a:r>
                <a:rPr lang="en-US" sz="4400" b="1" dirty="0" smtClean="0">
                  <a:solidFill>
                    <a:schemeClr val="bg1"/>
                  </a:solidFill>
                  <a:latin typeface="Source Sans Pro" charset="0"/>
                  <a:ea typeface="Source Sans Pro" charset="0"/>
                  <a:cs typeface="Source Sans Pro" charset="0"/>
                </a:rPr>
                <a:t>Document Library</a:t>
              </a:r>
            </a:p>
            <a:p>
              <a:pPr marL="457200" indent="-457200">
                <a:buFont typeface="Arial"/>
                <a:buChar char="•"/>
              </a:pPr>
              <a:r>
                <a:rPr lang="en-US" sz="4400" b="1" dirty="0" smtClean="0">
                  <a:solidFill>
                    <a:schemeClr val="bg1"/>
                  </a:solidFill>
                  <a:latin typeface="Source Sans Pro" charset="0"/>
                  <a:ea typeface="Source Sans Pro" charset="0"/>
                  <a:cs typeface="Source Sans Pro" charset="0"/>
                </a:rPr>
                <a:t>Messages Replace Email with SBA</a:t>
              </a:r>
            </a:p>
            <a:p>
              <a:pPr marL="457200" indent="-457200">
                <a:buFont typeface="Arial"/>
                <a:buChar char="•"/>
              </a:pPr>
              <a:r>
                <a:rPr lang="en-US" sz="4400" b="1" dirty="0" smtClean="0">
                  <a:solidFill>
                    <a:schemeClr val="bg1"/>
                  </a:solidFill>
                  <a:latin typeface="Source Sans Pro" charset="0"/>
                  <a:ea typeface="Source Sans Pro" charset="0"/>
                  <a:cs typeface="Source Sans Pro" charset="0"/>
                </a:rPr>
                <a:t>Notifications of Tasks</a:t>
              </a:r>
            </a:p>
            <a:p>
              <a:pPr marL="457200" indent="-457200">
                <a:buFont typeface="Arial"/>
                <a:buChar char="•"/>
              </a:pPr>
              <a:r>
                <a:rPr lang="en-US" sz="4400" b="1" dirty="0" smtClean="0">
                  <a:solidFill>
                    <a:schemeClr val="bg1"/>
                  </a:solidFill>
                  <a:latin typeface="Source Sans Pro" charset="0"/>
                  <a:ea typeface="Source Sans Pro" charset="0"/>
                  <a:cs typeface="Source Sans Pro" charset="0"/>
                </a:rPr>
                <a:t>People Involved in a Firm Directly Provide Info </a:t>
              </a:r>
            </a:p>
          </p:txBody>
        </p:sp>
      </p:grpSp>
    </p:spTree>
    <p:extLst>
      <p:ext uri="{BB962C8B-B14F-4D97-AF65-F5344CB8AC3E}">
        <p14:creationId xmlns:p14="http://schemas.microsoft.com/office/powerpoint/2010/main" val="6305157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11612"/>
          <a:stretch/>
        </p:blipFill>
        <p:spPr bwMode="auto">
          <a:xfrm>
            <a:off x="2209800" y="19861"/>
            <a:ext cx="14812056" cy="1141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5112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634901"/>
            <a:ext cx="8496300" cy="1350370"/>
          </a:xfrm>
        </p:spPr>
        <p:txBody>
          <a:bodyPr/>
          <a:lstStyle/>
          <a:p>
            <a:r>
              <a:rPr lang="en-US" dirty="0" smtClean="0"/>
              <a:t>Meet the new</a:t>
            </a:r>
            <a:br>
              <a:rPr lang="en-US" dirty="0" smtClean="0"/>
            </a:br>
            <a:r>
              <a:rPr lang="en-US" dirty="0">
                <a:solidFill>
                  <a:schemeClr val="accent1"/>
                </a:solidFill>
              </a:rPr>
              <a:t>Online Questionnaire</a:t>
            </a:r>
            <a:endParaRPr lang="uk-UA" dirty="0">
              <a:solidFill>
                <a:schemeClr val="accent1"/>
              </a:solidFill>
            </a:endParaRPr>
          </a:p>
        </p:txBody>
      </p:sp>
      <p:grpSp>
        <p:nvGrpSpPr>
          <p:cNvPr id="29" name="Group 28"/>
          <p:cNvGrpSpPr/>
          <p:nvPr/>
        </p:nvGrpSpPr>
        <p:grpSpPr>
          <a:xfrm rot="10800000">
            <a:off x="16840200" y="1676400"/>
            <a:ext cx="685800" cy="685800"/>
            <a:chOff x="6318250" y="5727977"/>
            <a:chExt cx="685800" cy="685800"/>
          </a:xfrm>
        </p:grpSpPr>
        <p:cxnSp>
          <p:nvCxnSpPr>
            <p:cNvPr id="30" name="Straight Connector 29"/>
            <p:cNvCxnSpPr/>
            <p:nvPr/>
          </p:nvCxnSpPr>
          <p:spPr>
            <a:xfrm flipV="1">
              <a:off x="6318250" y="572797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18250" y="5727977"/>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Shape 889"/>
          <p:cNvGrpSpPr/>
          <p:nvPr/>
        </p:nvGrpSpPr>
        <p:grpSpPr>
          <a:xfrm>
            <a:off x="9172281" y="3470910"/>
            <a:ext cx="8643662" cy="2574362"/>
            <a:chOff x="580350" y="1270850"/>
            <a:chExt cx="1911300" cy="2991900"/>
          </a:xfrm>
        </p:grpSpPr>
        <p:sp>
          <p:nvSpPr>
            <p:cNvPr id="15" name="Shape 890"/>
            <p:cNvSpPr/>
            <p:nvPr/>
          </p:nvSpPr>
          <p:spPr>
            <a:xfrm>
              <a:off x="580350" y="1270850"/>
              <a:ext cx="1911300" cy="2791800"/>
            </a:xfrm>
            <a:prstGeom prst="roundRect">
              <a:avLst>
                <a:gd name="adj" fmla="val 7329"/>
              </a:avLst>
            </a:prstGeom>
            <a:solidFill>
              <a:srgbClr val="F3F3F3"/>
            </a:solidFill>
            <a:ln>
              <a:noFill/>
            </a:ln>
          </p:spPr>
          <p:txBody>
            <a:bodyPr wrap="square" lIns="91425" tIns="91425" rIns="91425" bIns="91425" anchor="ctr" anchorCtr="0">
              <a:noAutofit/>
            </a:bodyPr>
            <a:lstStyle/>
            <a:p>
              <a:endParaRPr/>
            </a:p>
          </p:txBody>
        </p:sp>
        <p:sp>
          <p:nvSpPr>
            <p:cNvPr id="16" name="Shape 891"/>
            <p:cNvSpPr/>
            <p:nvPr/>
          </p:nvSpPr>
          <p:spPr>
            <a:xfrm rot="10800000">
              <a:off x="1425900" y="4062650"/>
              <a:ext cx="220200" cy="200100"/>
            </a:xfrm>
            <a:prstGeom prst="triangle">
              <a:avLst>
                <a:gd name="adj" fmla="val 50000"/>
              </a:avLst>
            </a:prstGeom>
            <a:solidFill>
              <a:srgbClr val="F3F3F3"/>
            </a:solidFill>
            <a:ln>
              <a:noFill/>
            </a:ln>
          </p:spPr>
          <p:txBody>
            <a:bodyPr wrap="square" lIns="91425" tIns="91425" rIns="91425" bIns="91425" anchor="ctr" anchorCtr="0">
              <a:noAutofit/>
            </a:bodyPr>
            <a:lstStyle/>
            <a:p>
              <a:endParaRPr/>
            </a:p>
          </p:txBody>
        </p:sp>
      </p:grpSp>
      <p:pic>
        <p:nvPicPr>
          <p:cNvPr id="21" name="Shape 896" descr="iphone-glow.png"/>
          <p:cNvPicPr preferRelativeResize="0"/>
          <p:nvPr/>
        </p:nvPicPr>
        <p:blipFill rotWithShape="1">
          <a:blip r:embed="rId3">
            <a:alphaModFix amt="35000"/>
          </a:blip>
          <a:srcRect l="18989" t="13337" r="24105" b="16130"/>
          <a:stretch/>
        </p:blipFill>
        <p:spPr>
          <a:xfrm>
            <a:off x="4750801" y="2909001"/>
            <a:ext cx="3717198" cy="5611998"/>
          </a:xfrm>
          <a:prstGeom prst="rect">
            <a:avLst/>
          </a:prstGeom>
          <a:noFill/>
          <a:ln>
            <a:noFill/>
          </a:ln>
        </p:spPr>
      </p:pic>
      <p:grpSp>
        <p:nvGrpSpPr>
          <p:cNvPr id="22" name="Group 21"/>
          <p:cNvGrpSpPr/>
          <p:nvPr/>
        </p:nvGrpSpPr>
        <p:grpSpPr>
          <a:xfrm>
            <a:off x="28281" y="2301674"/>
            <a:ext cx="18288000" cy="7487195"/>
            <a:chOff x="-88092" y="-2183745"/>
            <a:chExt cx="6400800" cy="11430000"/>
          </a:xfrm>
        </p:grpSpPr>
        <p:sp>
          <p:nvSpPr>
            <p:cNvPr id="23" name="Rectangle 22"/>
            <p:cNvSpPr/>
            <p:nvPr/>
          </p:nvSpPr>
          <p:spPr>
            <a:xfrm>
              <a:off x="-88092" y="-2183745"/>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4" name="TextBox 23"/>
            <p:cNvSpPr txBox="1"/>
            <p:nvPr/>
          </p:nvSpPr>
          <p:spPr>
            <a:xfrm>
              <a:off x="791119" y="-911650"/>
              <a:ext cx="4642378" cy="7376703"/>
            </a:xfrm>
            <a:prstGeom prst="rect">
              <a:avLst/>
            </a:prstGeom>
            <a:noFill/>
          </p:spPr>
          <p:txBody>
            <a:bodyPr wrap="square" rtlCol="0">
              <a:spAutoFit/>
            </a:bodyPr>
            <a:lstStyle/>
            <a:p>
              <a:r>
                <a:rPr lang="en-US" sz="4400" b="1" dirty="0">
                  <a:solidFill>
                    <a:schemeClr val="bg1"/>
                  </a:solidFill>
                </a:rPr>
                <a:t>Most </a:t>
              </a:r>
              <a:r>
                <a:rPr lang="en-US" sz="4400" b="1" dirty="0" smtClean="0">
                  <a:solidFill>
                    <a:schemeClr val="bg1"/>
                  </a:solidFill>
                </a:rPr>
                <a:t>PDF/paper forms </a:t>
              </a:r>
              <a:r>
                <a:rPr lang="en-US" sz="4400" b="1" dirty="0">
                  <a:solidFill>
                    <a:schemeClr val="bg1"/>
                  </a:solidFill>
                </a:rPr>
                <a:t>have been converted into </a:t>
              </a:r>
              <a:r>
                <a:rPr lang="en-US" sz="4400" b="1" dirty="0">
                  <a:solidFill>
                    <a:schemeClr val="accent1"/>
                  </a:solidFill>
                </a:rPr>
                <a:t>online questionnaires</a:t>
              </a:r>
              <a:r>
                <a:rPr lang="en-US" sz="4400" b="1" dirty="0">
                  <a:solidFill>
                    <a:schemeClr val="bg1"/>
                  </a:solidFill>
                </a:rPr>
                <a:t> to make it easier for firms to answer questions relevant to them.</a:t>
              </a:r>
            </a:p>
            <a:p>
              <a:endParaRPr lang="en-US" sz="4400" b="1" dirty="0">
                <a:solidFill>
                  <a:schemeClr val="bg1"/>
                </a:solidFill>
              </a:endParaRPr>
            </a:p>
            <a:p>
              <a:r>
                <a:rPr lang="en-US" sz="4400" b="1" dirty="0">
                  <a:solidFill>
                    <a:schemeClr val="bg1"/>
                  </a:solidFill>
                </a:rPr>
                <a:t>Firms will answer each questionnaire in order until they’re done with all five sections.</a:t>
              </a:r>
            </a:p>
            <a:p>
              <a:endParaRPr lang="en-US" sz="4400" b="1" dirty="0" smtClean="0">
                <a:solidFill>
                  <a:schemeClr val="bg1"/>
                </a:solidFill>
                <a:latin typeface="Source Sans Pro" charset="0"/>
                <a:ea typeface="Source Sans Pro" charset="0"/>
                <a:cs typeface="Source Sans Pro" charset="0"/>
              </a:endParaRPr>
            </a:p>
          </p:txBody>
        </p:sp>
      </p:grpSp>
    </p:spTree>
    <p:extLst>
      <p:ext uri="{BB962C8B-B14F-4D97-AF65-F5344CB8AC3E}">
        <p14:creationId xmlns:p14="http://schemas.microsoft.com/office/powerpoint/2010/main" val="1188437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GENARAL LAYOUTS">
  <a:themeElements>
    <a:clrScheme name="Custom 2">
      <a:dk1>
        <a:srgbClr val="0A091B"/>
      </a:dk1>
      <a:lt1>
        <a:srgbClr val="F2F2F5"/>
      </a:lt1>
      <a:dk2>
        <a:srgbClr val="858591"/>
      </a:dk2>
      <a:lt2>
        <a:srgbClr val="FFFFFF"/>
      </a:lt2>
      <a:accent1>
        <a:srgbClr val="17B2E2"/>
      </a:accent1>
      <a:accent2>
        <a:srgbClr val="C0C0C8"/>
      </a:accent2>
      <a:accent3>
        <a:srgbClr val="1FBAD7"/>
      </a:accent3>
      <a:accent4>
        <a:srgbClr val="1FBAD7"/>
      </a:accent4>
      <a:accent5>
        <a:srgbClr val="1FBAD7"/>
      </a:accent5>
      <a:accent6>
        <a:srgbClr val="1FBAD7"/>
      </a:accent6>
      <a:hlink>
        <a:srgbClr val="178BA1"/>
      </a:hlink>
      <a:folHlink>
        <a:srgbClr val="74D8EB"/>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 WITH IMAGES">
  <a:themeElements>
    <a:clrScheme name="SIMLICITY">
      <a:dk1>
        <a:srgbClr val="0A091B"/>
      </a:dk1>
      <a:lt1>
        <a:srgbClr val="F2F2F5"/>
      </a:lt1>
      <a:dk2>
        <a:srgbClr val="858591"/>
      </a:dk2>
      <a:lt2>
        <a:srgbClr val="FFFFFF"/>
      </a:lt2>
      <a:accent1>
        <a:srgbClr val="1FBAD7"/>
      </a:accent1>
      <a:accent2>
        <a:srgbClr val="C0C0C8"/>
      </a:accent2>
      <a:accent3>
        <a:srgbClr val="1FBAD7"/>
      </a:accent3>
      <a:accent4>
        <a:srgbClr val="1FBAD7"/>
      </a:accent4>
      <a:accent5>
        <a:srgbClr val="1FBAD7"/>
      </a:accent5>
      <a:accent6>
        <a:srgbClr val="1FBAD7"/>
      </a:accent6>
      <a:hlink>
        <a:srgbClr val="178BA1"/>
      </a:hlink>
      <a:folHlink>
        <a:srgbClr val="74D8EB"/>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ORTFOLIO">
  <a:themeElements>
    <a:clrScheme name="SIMLICITY">
      <a:dk1>
        <a:srgbClr val="0A091B"/>
      </a:dk1>
      <a:lt1>
        <a:srgbClr val="F2F2F5"/>
      </a:lt1>
      <a:dk2>
        <a:srgbClr val="858591"/>
      </a:dk2>
      <a:lt2>
        <a:srgbClr val="FFFFFF"/>
      </a:lt2>
      <a:accent1>
        <a:srgbClr val="1FBAD7"/>
      </a:accent1>
      <a:accent2>
        <a:srgbClr val="C0C0C8"/>
      </a:accent2>
      <a:accent3>
        <a:srgbClr val="1FBAD7"/>
      </a:accent3>
      <a:accent4>
        <a:srgbClr val="1FBAD7"/>
      </a:accent4>
      <a:accent5>
        <a:srgbClr val="1FBAD7"/>
      </a:accent5>
      <a:accent6>
        <a:srgbClr val="1FBAD7"/>
      </a:accent6>
      <a:hlink>
        <a:srgbClr val="178BA1"/>
      </a:hlink>
      <a:folHlink>
        <a:srgbClr val="74D8EB"/>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17421</TotalTime>
  <Words>777</Words>
  <Application>Microsoft Office PowerPoint</Application>
  <PresentationFormat>Custom</PresentationFormat>
  <Paragraphs>115</Paragraphs>
  <Slides>28</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Roboto</vt:lpstr>
      <vt:lpstr>Roboto Condensed</vt:lpstr>
      <vt:lpstr>Source Sans Pro</vt:lpstr>
      <vt:lpstr>GENARAL LAYOUTS</vt:lpstr>
      <vt:lpstr>1_SLIDES WITH IMAGES</vt:lpstr>
      <vt:lpstr>1_PORTFOLIO</vt:lpstr>
      <vt:lpstr>PowerPoint Presentation</vt:lpstr>
      <vt:lpstr>PowerPoint Presentation</vt:lpstr>
      <vt:lpstr>PowerPoint Presentation</vt:lpstr>
      <vt:lpstr>Before  Certify</vt:lpstr>
      <vt:lpstr>After Certify</vt:lpstr>
      <vt:lpstr>PowerPoint Presentation</vt:lpstr>
      <vt:lpstr>Annual Review Overview</vt:lpstr>
      <vt:lpstr>PowerPoint Presentation</vt:lpstr>
      <vt:lpstr>Meet the new Online Questionnaire</vt:lpstr>
      <vt:lpstr>PowerPoint Presentation</vt:lpstr>
      <vt:lpstr>Document Library</vt:lpstr>
      <vt:lpstr>View the Document Library</vt:lpstr>
      <vt:lpstr>Messaging within Certify</vt:lpstr>
      <vt:lpstr>Messaging Replaces Email</vt:lpstr>
      <vt:lpstr>Contributor Access</vt:lpstr>
      <vt:lpstr>PowerPoint Presentation</vt:lpstr>
      <vt:lpstr>Firm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Sessions</vt:lpstr>
      <vt:lpstr>Questions &amp; Feedback</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Grosser, Stephanie F. EOP/OMB</cp:lastModifiedBy>
  <cp:revision>1102</cp:revision>
  <dcterms:created xsi:type="dcterms:W3CDTF">2015-01-20T11:47:48Z</dcterms:created>
  <dcterms:modified xsi:type="dcterms:W3CDTF">2017-11-28T18:55:52Z</dcterms:modified>
</cp:coreProperties>
</file>